
<file path=[Content_Types].xml><?xml version="1.0" encoding="utf-8"?>
<Types xmlns="http://schemas.openxmlformats.org/package/2006/content-types">
  <Override PartName="/ppt/slideLayouts/slideLayout8.xml" ContentType="application/vnd.openxmlformats-officedocument.presentationml.slideLayout+xml"/>
  <Override PartName="/ppt/notesSlides/notesSlide2.xml" ContentType="application/vnd.openxmlformats-officedocument.presentationml.notesSlide+xml"/>
  <Override PartName="/ppt/theme/theme2.xml" ContentType="application/vnd.openxmlformats-officedocument.theme+xml"/>
  <Override PartName="/ppt/theme/theme4.xml" ContentType="application/vnd.openxmlformats-officedocument.theme+xml"/>
  <Override PartName="/ppt/notesSlides/notesSlide11.xml" ContentType="application/vnd.openxmlformats-officedocument.presentationml.notesSlide+xml"/>
  <Override PartName="/ppt/slides/slide2.xml" ContentType="application/vnd.openxmlformats-officedocument.presentationml.slide+xml"/>
  <Override PartName="/docProps/app.xml" ContentType="application/vnd.openxmlformats-officedocument.extended-properties+xml"/>
  <Override PartName="/ppt/notesSlides/notesSlide9.xml" ContentType="application/vnd.openxmlformats-officedocument.presentationml.notesSlide+xml"/>
  <Override PartName="/ppt/slides/slide11.xml" ContentType="application/vnd.openxmlformats-officedocument.presentationml.slide+xml"/>
  <Override PartName="/ppt/theme/theme3.xml" ContentType="application/vnd.openxmlformats-officedocument.theme+xml"/>
  <Override PartName="/ppt/slideLayouts/slideLayout21.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7.xml" ContentType="application/vnd.openxmlformats-officedocument.presentationml.slideLayout+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slides/slide7.xml" ContentType="application/vnd.openxmlformats-officedocument.presentationml.slide+xml"/>
  <Override PartName="/ppt/viewProps.xml" ContentType="application/vnd.openxmlformats-officedocument.presentationml.viewProps+xml"/>
  <Override PartName="/ppt/slideMasters/slideMaster1.xml" ContentType="application/vnd.openxmlformats-officedocument.presentationml.slideMaster+xml"/>
  <Override PartName="/ppt/notesSlides/notesSlide7.xml" ContentType="application/vnd.openxmlformats-officedocument.presentationml.notesSlide+xml"/>
  <Override PartName="/ppt/notesSlides/notesSlide4.xml" ContentType="application/vnd.openxmlformats-officedocument.presentationml.notesSlide+xml"/>
  <Override PartName="/ppt/handoutMasters/handoutMaster1.xml" ContentType="application/vnd.openxmlformats-officedocument.presentationml.handoutMaster+xml"/>
  <Override PartName="/ppt/slides/slide13.xml" ContentType="application/vnd.openxmlformats-officedocument.presentationml.slide+xml"/>
  <Override PartName="/ppt/slides/slide14.xml" ContentType="application/vnd.openxmlformats-officedocument.presentationml.slide+xml"/>
  <Override PartName="/ppt/slideLayouts/slideLayout18.xml" ContentType="application/vnd.openxmlformats-officedocument.presentationml.slideLayout+xml"/>
  <Override PartName="/ppt/notesSlides/notesSlide6.xml" ContentType="application/vnd.openxmlformats-officedocument.presentationml.notesSlide+xml"/>
  <Override PartName="/ppt/slideLayouts/slideLayout4.xml" ContentType="application/vnd.openxmlformats-officedocument.presentationml.slideLayout+xml"/>
  <Override PartName="/ppt/notesSlides/notesSlide5.xml" ContentType="application/vnd.openxmlformats-officedocument.presentationml.notesSlide+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theme/theme1.xml" ContentType="application/vnd.openxmlformats-officedocument.theme+xml"/>
  <Override PartName="/ppt/slideLayouts/slideLayout6.xml" ContentType="application/vnd.openxmlformats-officedocument.presentationml.slideLayout+xml"/>
  <Override PartName="/ppt/presentation.xml" ContentType="application/vnd.openxmlformats-officedocument.presentationml.presentation.main+xml"/>
  <Override PartName="/ppt/slides/slide5.xml" ContentType="application/vnd.openxmlformats-officedocument.presentationml.slide+xml"/>
  <Override PartName="/ppt/slideLayouts/slideLayout14.xml" ContentType="application/vnd.openxmlformats-officedocument.presentationml.slideLayout+xml"/>
  <Override PartName="/ppt/slides/slide10.xml" ContentType="application/vnd.openxmlformats-officedocument.presentationml.slide+xml"/>
  <Override PartName="/ppt/slideLayouts/slideLayout7.xml" ContentType="application/vnd.openxmlformats-officedocument.presentationml.slideLayout+xml"/>
  <Override PartName="/ppt/presProps.xml" ContentType="application/vnd.openxmlformats-officedocument.presentationml.presProps+xml"/>
  <Default Extension="jpeg" ContentType="image/jpeg"/>
  <Default Extension="png" ContentType="image/png"/>
  <Override PartName="/ppt/slides/slide3.xml" ContentType="application/vnd.openxmlformats-officedocument.presentationml.slide+xml"/>
  <Override PartName="/ppt/slides/slide4.xml" ContentType="application/vnd.openxmlformats-officedocument.presentationml.slide+xml"/>
  <Override PartName="/ppt/slideLayouts/slideLayout11.xml" ContentType="application/vnd.openxmlformats-officedocument.presentationml.slideLayout+xml"/>
  <Override PartName="/ppt/notesSlides/notesSlide8.xml" ContentType="application/vnd.openxmlformats-officedocument.presentationml.notesSlide+xml"/>
  <Override PartName="/docProps/core.xml" ContentType="application/vnd.openxmlformats-package.core-properties+xml"/>
  <Override PartName="/ppt/slideLayouts/slideLayout16.xml" ContentType="application/vnd.openxmlformats-officedocument.presentationml.slideLayout+xml"/>
  <Override PartName="/ppt/slideLayouts/slideLayout13.xml" ContentType="application/vnd.openxmlformats-officedocument.presentationml.slideLayout+xml"/>
  <Override PartName="/ppt/slides/slide8.xml" ContentType="application/vnd.openxmlformats-officedocument.presentationml.slide+xml"/>
  <Default Extension="bin" ContentType="application/vnd.openxmlformats-officedocument.presentationml.printerSettings"/>
  <Override PartName="/ppt/slideMasters/slideMaster2.xml" ContentType="application/vnd.openxmlformats-officedocument.presentationml.slideMaster+xml"/>
  <Override PartName="/ppt/slideLayouts/slideLayout15.xml" ContentType="application/vnd.openxmlformats-officedocument.presentationml.slideLayout+xml"/>
  <Override PartName="/ppt/slides/slide9.xml" ContentType="application/vnd.openxmlformats-officedocument.presentationml.slide+xml"/>
  <Override PartName="/ppt/notesSlides/notesSlide10.xml" ContentType="application/vnd.openxmlformats-officedocument.presentationml.notesSlide+xml"/>
  <Default Extension="rels" ContentType="application/vnd.openxmlformats-package.relationships+xml"/>
  <Override PartName="/ppt/slideLayouts/slideLayout19.xml" ContentType="application/vnd.openxmlformats-officedocument.presentationml.slideLayout+xml"/>
  <Override PartName="/ppt/slides/slide6.xml" ContentType="application/vnd.openxmlformats-officedocument.presentationml.slide+xml"/>
  <Override PartName="/ppt/slideLayouts/slideLayout12.xml" ContentType="application/vnd.openxmlformats-officedocument.presentationml.slideLayout+xml"/>
  <Override PartName="/ppt/slides/slide12.xml" ContentType="application/vnd.openxmlformats-officedocument.presentationml.slide+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60" r:id="rId1"/>
    <p:sldMasterId id="2147483648" r:id="rId2"/>
  </p:sldMasterIdLst>
  <p:notesMasterIdLst>
    <p:notesMasterId r:id="rId17"/>
  </p:notesMasterIdLst>
  <p:handoutMasterIdLst>
    <p:handoutMasterId r:id="rId18"/>
  </p:handoutMasterIdLst>
  <p:sldIdLst>
    <p:sldId id="256" r:id="rId3"/>
    <p:sldId id="298" r:id="rId4"/>
    <p:sldId id="294" r:id="rId5"/>
    <p:sldId id="302" r:id="rId6"/>
    <p:sldId id="268" r:id="rId7"/>
    <p:sldId id="269" r:id="rId8"/>
    <p:sldId id="299" r:id="rId9"/>
    <p:sldId id="272" r:id="rId10"/>
    <p:sldId id="300" r:id="rId11"/>
    <p:sldId id="273" r:id="rId12"/>
    <p:sldId id="301" r:id="rId13"/>
    <p:sldId id="276" r:id="rId14"/>
    <p:sldId id="277" r:id="rId15"/>
    <p:sldId id="284"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prnWhat="notes"/>
  <p:clrMru>
    <a:srgbClr val="FF0000"/>
    <a:srgbClr val="727272"/>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23732" autoAdjust="0"/>
    <p:restoredTop sz="92653" autoAdjust="0"/>
  </p:normalViewPr>
  <p:slideViewPr>
    <p:cSldViewPr snapToGrid="0" snapToObjects="1">
      <p:cViewPr varScale="1">
        <p:scale>
          <a:sx n="75" d="100"/>
          <a:sy n="75" d="100"/>
        </p:scale>
        <p:origin x="-864"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76" d="100"/>
          <a:sy n="76" d="100"/>
        </p:scale>
        <p:origin x="-2416" y="-104"/>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4" Type="http://schemas.openxmlformats.org/officeDocument/2006/relationships/slide" Target="slides/slide12.xml"/><Relationship Id="rId20" Type="http://schemas.openxmlformats.org/officeDocument/2006/relationships/presProps" Target="presProps.xml"/><Relationship Id="rId4" Type="http://schemas.openxmlformats.org/officeDocument/2006/relationships/slide" Target="slides/slide2.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7" Type="http://schemas.openxmlformats.org/officeDocument/2006/relationships/slide" Target="slides/slide5.xml"/><Relationship Id="rId11" Type="http://schemas.openxmlformats.org/officeDocument/2006/relationships/slide" Target="slides/slide9.xml"/><Relationship Id="rId1" Type="http://schemas.openxmlformats.org/officeDocument/2006/relationships/slideMaster" Target="slideMasters/slideMaster1.xml"/><Relationship Id="rId6" Type="http://schemas.openxmlformats.org/officeDocument/2006/relationships/slide" Target="slides/slide4.xml"/><Relationship Id="rId16" Type="http://schemas.openxmlformats.org/officeDocument/2006/relationships/slide" Target="slides/slide14.xml"/><Relationship Id="rId8" Type="http://schemas.openxmlformats.org/officeDocument/2006/relationships/slide" Target="slides/slide6.xml"/><Relationship Id="rId13" Type="http://schemas.openxmlformats.org/officeDocument/2006/relationships/slide" Target="slides/slide11.xml"/><Relationship Id="rId10" Type="http://schemas.openxmlformats.org/officeDocument/2006/relationships/slide" Target="slides/slide8.xml"/><Relationship Id="rId5" Type="http://schemas.openxmlformats.org/officeDocument/2006/relationships/slide" Target="slides/slide3.xml"/><Relationship Id="rId15" Type="http://schemas.openxmlformats.org/officeDocument/2006/relationships/slide" Target="slides/slide13.xml"/><Relationship Id="rId12" Type="http://schemas.openxmlformats.org/officeDocument/2006/relationships/slide" Target="slides/slide10.xml"/><Relationship Id="rId17" Type="http://schemas.openxmlformats.org/officeDocument/2006/relationships/notesMaster" Target="notesMasters/notesMaster1.xml"/><Relationship Id="rId19" Type="http://schemas.openxmlformats.org/officeDocument/2006/relationships/printerSettings" Target="printerSettings/printerSettings1.bin"/><Relationship Id="rId2" Type="http://schemas.openxmlformats.org/officeDocument/2006/relationships/slideMaster" Target="slideMasters/slideMaster2.xml"/><Relationship Id="rId9" Type="http://schemas.openxmlformats.org/officeDocument/2006/relationships/slide" Target="slides/slide7.xml"/><Relationship Id="rId3" Type="http://schemas.openxmlformats.org/officeDocument/2006/relationships/slide" Target="slides/slide1.xml"/><Relationship Id="rId1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2229971-DE66-5D45-9967-0E924238ACA3}" type="datetimeFigureOut">
              <a:rPr lang="en-US" smtClean="0"/>
              <a:pPr/>
              <a:t>11/15/09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8905D5C-E7B1-A94D-A263-BF7FDB7E3A26}"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F170B10-0A79-4845-A7F5-0A0E3DC89FE4}" type="datetimeFigureOut">
              <a:rPr lang="en-US" smtClean="0"/>
              <a:pPr/>
              <a:t>11/15/09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ED0AFDE-4CA3-8746-9825-70A92F78203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ED0AFDE-4CA3-8746-9825-70A92F782039}"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ED0AFDE-4CA3-8746-9825-70A92F782039}"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Tim: This is an important part of your social media communication strategy, but one that must be handled carefully. Too much in the way of press releases and self-back-patting will lose the interest of your audience. As with everything in life, moderation is key.</a:t>
            </a:r>
          </a:p>
          <a:p>
            <a:endParaRPr lang="en-US" dirty="0" smtClean="0"/>
          </a:p>
          <a:p>
            <a:r>
              <a:rPr lang="en-US" dirty="0" smtClean="0"/>
              <a:t>Another facet that I’ve seen overlooked is getting the “good word” from every part of your organization. In large companies, groups have a tendency to break into silo’s and keep the cool stuff they’re doing to themselves. It’s not easy, but if you break down those silo walls you will likely find a lot of cool stuff to talk about and even great people to help you proliferate that content and participate in the conversations.</a:t>
            </a:r>
            <a:endParaRPr lang="en-US" dirty="0"/>
          </a:p>
        </p:txBody>
      </p:sp>
      <p:sp>
        <p:nvSpPr>
          <p:cNvPr id="4" name="Slide Number Placeholder 3"/>
          <p:cNvSpPr>
            <a:spLocks noGrp="1"/>
          </p:cNvSpPr>
          <p:nvPr>
            <p:ph type="sldNum" sz="quarter" idx="10"/>
          </p:nvPr>
        </p:nvSpPr>
        <p:spPr/>
        <p:txBody>
          <a:bodyPr/>
          <a:lstStyle/>
          <a:p>
            <a:fld id="{9ED0AFDE-4CA3-8746-9825-70A92F782039}"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US" dirty="0" smtClean="0"/>
              <a:t>Tim: The whole theme here is that customers are already participating in conversations, with or without you. Support is a key area that can establish good reputation with a customer base and generate WOM recommendations. An important catch to remember here is that once you engage, you have to stay engaged and fully commit. Proactive online support can open the flood gates and even if you aren’t prepared for it at first, you need to be committed to stick with it.</a:t>
            </a:r>
          </a:p>
          <a:p>
            <a:endParaRPr lang="en-US" dirty="0" smtClean="0"/>
          </a:p>
          <a:p>
            <a:r>
              <a:rPr lang="en-US" dirty="0" smtClean="0"/>
              <a:t>Allison:</a:t>
            </a:r>
            <a:r>
              <a:rPr lang="en-US" sz="1200" b="1" dirty="0" smtClean="0"/>
              <a:t/>
            </a:r>
            <a:br>
              <a:rPr lang="en-US" sz="1200" b="1" dirty="0" smtClean="0"/>
            </a:br>
            <a:r>
              <a:rPr lang="en-US" sz="1200" dirty="0" smtClean="0"/>
              <a:t>1. Customer support.  This is the biggest, as it actually reduces our support costs. As an Internet service, we often find out about issues nearly immediately via Twitter and can communicate that they’re resolved to hundreds of people via one tweet.</a:t>
            </a:r>
            <a:br>
              <a:rPr lang="en-US" sz="1200" dirty="0" smtClean="0"/>
            </a:br>
            <a:endParaRPr lang="en-US" dirty="0"/>
          </a:p>
        </p:txBody>
      </p:sp>
      <p:sp>
        <p:nvSpPr>
          <p:cNvPr id="4" name="Slide Number Placeholder 3"/>
          <p:cNvSpPr>
            <a:spLocks noGrp="1"/>
          </p:cNvSpPr>
          <p:nvPr>
            <p:ph type="sldNum" sz="quarter" idx="10"/>
          </p:nvPr>
        </p:nvSpPr>
        <p:spPr/>
        <p:txBody>
          <a:bodyPr/>
          <a:lstStyle/>
          <a:p>
            <a:fld id="{9ED0AFDE-4CA3-8746-9825-70A92F782039}"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US" dirty="0" smtClean="0"/>
              <a:t>Tim: This is where conversation monitoring and influencer identification are key. If you’re just starting into social media engagement, you need to sit back and watch for a while. You will likely find your niche discussed in various communities and each community operates in its own particular way. Pay attention to how open the community is, how its members interact, and now potential vendors are treated in the conversation. Communities based around something like Twitter are usually pretty open and accepting, but if you get into tightly-knit groups like discussion forums you will find they have a unique culture that must be understood before diving in.</a:t>
            </a:r>
          </a:p>
        </p:txBody>
      </p:sp>
      <p:sp>
        <p:nvSpPr>
          <p:cNvPr id="4" name="Slide Number Placeholder 3"/>
          <p:cNvSpPr>
            <a:spLocks noGrp="1"/>
          </p:cNvSpPr>
          <p:nvPr>
            <p:ph type="sldNum" sz="quarter" idx="10"/>
          </p:nvPr>
        </p:nvSpPr>
        <p:spPr/>
        <p:txBody>
          <a:bodyPr/>
          <a:lstStyle/>
          <a:p>
            <a:fld id="{9ED0AFDE-4CA3-8746-9825-70A92F782039}"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US" dirty="0" smtClean="0"/>
              <a:t>Tim: This is where conversation monitoring and influencer identification are key. If you’re just starting into social media engagement, you need to sit back and watch for a while. You will likely find your niche discussed in various communities and each community operates in its own particular way. Pay attention to how open the community is, how its members interact, and now potential vendors are treated in the conversation. Communities based around something like Twitter are usually pretty open and accepting, but if you get into tightly-knit groups like discussion forums you will find they have a unique culture that must be understood before diving in.</a:t>
            </a:r>
          </a:p>
        </p:txBody>
      </p:sp>
      <p:sp>
        <p:nvSpPr>
          <p:cNvPr id="4" name="Slide Number Placeholder 3"/>
          <p:cNvSpPr>
            <a:spLocks noGrp="1"/>
          </p:cNvSpPr>
          <p:nvPr>
            <p:ph type="sldNum" sz="quarter" idx="10"/>
          </p:nvPr>
        </p:nvSpPr>
        <p:spPr/>
        <p:txBody>
          <a:bodyPr/>
          <a:lstStyle/>
          <a:p>
            <a:fld id="{9ED0AFDE-4CA3-8746-9825-70A92F782039}"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Tim: Alluding to </a:t>
            </a:r>
            <a:r>
              <a:rPr lang="en-US" dirty="0" err="1" smtClean="0"/>
              <a:t>crowdsourcing</a:t>
            </a:r>
            <a:r>
              <a:rPr lang="en-US" dirty="0" smtClean="0"/>
              <a:t>, this is a popular, effective, and potentially dangerous tactic – which makes it all the more important. Engaging with your audience is of course a 2 way street and listening is a HUGE part of that. Fixing and improving things within your company is invaluable and should be a mandatory part of your social media strategy, with top-down support from the CEO. “</a:t>
            </a:r>
            <a:r>
              <a:rPr lang="en-US" dirty="0" err="1" smtClean="0"/>
              <a:t>Crowdsourcing</a:t>
            </a:r>
            <a:r>
              <a:rPr lang="en-US" dirty="0" smtClean="0"/>
              <a:t>” is a little trickier, because you can’t just dip your toes in the water to see how it feels. If you open the door to changing, or more importantly creating, products based on audience feedback, you need to commit internally to follow through or risk alienating your most important resources – your customers.</a:t>
            </a:r>
          </a:p>
          <a:p>
            <a:endParaRPr lang="en-US" dirty="0" smtClean="0"/>
          </a:p>
          <a:p>
            <a:r>
              <a:rPr lang="en-US" dirty="0" smtClean="0"/>
              <a:t>An important thing to keep in mind with customers, whether they are yours or someone else’s, is that they will </a:t>
            </a:r>
            <a:r>
              <a:rPr lang="en-US" b="1" dirty="0" smtClean="0"/>
              <a:t>talk</a:t>
            </a:r>
            <a:r>
              <a:rPr lang="en-US" dirty="0" smtClean="0"/>
              <a:t> a lot about how much they would love XYZ feature/product/etc. But when it comes time to introduce this product, especially if it is done at a premium over existing solutions, suddenly the talkers aren’t walking the walk. This is more of a concern with direct consumers rather than B2B customers, but something to never lose sight of.</a:t>
            </a:r>
          </a:p>
        </p:txBody>
      </p:sp>
      <p:sp>
        <p:nvSpPr>
          <p:cNvPr id="4" name="Slide Number Placeholder 3"/>
          <p:cNvSpPr>
            <a:spLocks noGrp="1"/>
          </p:cNvSpPr>
          <p:nvPr>
            <p:ph type="sldNum" sz="quarter" idx="10"/>
          </p:nvPr>
        </p:nvSpPr>
        <p:spPr/>
        <p:txBody>
          <a:bodyPr/>
          <a:lstStyle/>
          <a:p>
            <a:fld id="{9ED0AFDE-4CA3-8746-9825-70A92F782039}"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Tim: Take everything you know about and have done with monitoring your brand, and duplicate it – literally. Competitive intelligence is a hugely untapped resource of social media, and the internet, in general. Wondering what people like/dislike about another company’s product that directly competes with yours? Wonder no more – if your shared audience pool is online and talking, you can find out and it will only cost you time and any monitoring tools you use.</a:t>
            </a:r>
          </a:p>
          <a:p>
            <a:endParaRPr lang="en-US" dirty="0" smtClean="0"/>
          </a:p>
          <a:p>
            <a:r>
              <a:rPr lang="en-US" dirty="0" smtClean="0"/>
              <a:t>Allison:</a:t>
            </a:r>
          </a:p>
          <a:p>
            <a:r>
              <a:rPr lang="en-US" sz="1200" dirty="0" smtClean="0"/>
              <a:t/>
            </a:r>
            <a:br>
              <a:rPr lang="en-US" sz="1200" dirty="0" smtClean="0"/>
            </a:br>
            <a:r>
              <a:rPr lang="en-US" sz="1200" dirty="0" smtClean="0"/>
              <a:t>Competitive intelligence.  We can see what our competitors are doing via Twitter, and again, being Internet companies, can see when our competitors are having problems and leverage. (ex: An ISP’s service is down. We can tweet that </a:t>
            </a:r>
            <a:r>
              <a:rPr lang="en-US" sz="1200" dirty="0" err="1" smtClean="0"/>
              <a:t>OpenDNS</a:t>
            </a:r>
            <a:r>
              <a:rPr lang="en-US" sz="1200" dirty="0" smtClean="0"/>
              <a:t> is not down and invite the ISP’s customers to switch to </a:t>
            </a:r>
            <a:r>
              <a:rPr lang="en-US" sz="1200" dirty="0" err="1" smtClean="0"/>
              <a:t>OpenDNS</a:t>
            </a:r>
            <a:r>
              <a:rPr lang="en-US" sz="1200" dirty="0" smtClean="0"/>
              <a:t>.)  Real-time insight in our business is invaluable.</a:t>
            </a:r>
            <a:br>
              <a:rPr lang="en-US" sz="1200" dirty="0" smtClean="0"/>
            </a:br>
            <a:endParaRPr lang="en-US" dirty="0" smtClean="0"/>
          </a:p>
        </p:txBody>
      </p:sp>
      <p:sp>
        <p:nvSpPr>
          <p:cNvPr id="4" name="Slide Number Placeholder 3"/>
          <p:cNvSpPr>
            <a:spLocks noGrp="1"/>
          </p:cNvSpPr>
          <p:nvPr>
            <p:ph type="sldNum" sz="quarter" idx="10"/>
          </p:nvPr>
        </p:nvSpPr>
        <p:spPr/>
        <p:txBody>
          <a:bodyPr/>
          <a:lstStyle/>
          <a:p>
            <a:fld id="{9ED0AFDE-4CA3-8746-9825-70A92F782039}" type="slidenum">
              <a:rPr lang="en-US" smtClean="0"/>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Tim: If you are relatively unknown or at least not known in the “mainstream” of your industry, thought leader strategies can help put you on the map and make you a “household” name so to speak. And if you are the “experts” in your industry, and everyone thinks/knows so, don’t rest on your laurels – continue to prove it.</a:t>
            </a:r>
          </a:p>
          <a:p>
            <a:endParaRPr lang="en-US" dirty="0" smtClean="0"/>
          </a:p>
          <a:p>
            <a:r>
              <a:rPr lang="en-US" dirty="0" smtClean="0"/>
              <a:t>Thought leadership is as easy  to start as getting an evangelist or expert (or many of them) on a blog and start writing – not necessarily about your company and products, but about your industry. Talk about the cool things that are happening, and why they are cool – or why they aren’t cool. Publish whitepapers or super-long-blog posts about a hot issue in your industry. Touting the company line here is okay and occasionally necessary, but the focus needs to be on showing that your company is the best at what it does, without pitching your products directly.</a:t>
            </a:r>
          </a:p>
          <a:p>
            <a:endParaRPr lang="en-US" dirty="0" smtClean="0"/>
          </a:p>
          <a:p>
            <a:r>
              <a:rPr lang="en-US" dirty="0" smtClean="0"/>
              <a:t>When you’ve gotten in the groove, start expanding. Share your content everywhere applicable. Join conversations outside of your own backyard. Start conversations. Work towards getting quoted, mentioned, and interviewed in the mainstream/influential publications &amp; properties. This is the road to being the “household name.”</a:t>
            </a:r>
          </a:p>
        </p:txBody>
      </p:sp>
      <p:sp>
        <p:nvSpPr>
          <p:cNvPr id="4" name="Slide Number Placeholder 3"/>
          <p:cNvSpPr>
            <a:spLocks noGrp="1"/>
          </p:cNvSpPr>
          <p:nvPr>
            <p:ph type="sldNum" sz="quarter" idx="10"/>
          </p:nvPr>
        </p:nvSpPr>
        <p:spPr/>
        <p:txBody>
          <a:bodyPr/>
          <a:lstStyle/>
          <a:p>
            <a:fld id="{9ED0AFDE-4CA3-8746-9825-70A92F782039}" type="slidenum">
              <a:rPr lang="en-US" smtClean="0"/>
              <a:pPr/>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US" dirty="0" err="1" smtClean="0"/>
              <a:t>Allision</a:t>
            </a:r>
            <a:r>
              <a:rPr lang="en-US" dirty="0" smtClean="0"/>
              <a:t>:</a:t>
            </a:r>
          </a:p>
          <a:p>
            <a:r>
              <a:rPr lang="en-US" sz="1200" dirty="0" smtClean="0"/>
              <a:t>We communicate with users through our Facebook page, and I accept friend requests from most customers. I can see that the customer is actually a father of two who likes to garden, not just the network admin at a SMB. And he can see that I’m a real person with a life outside of work, too.  Facebook is an appropriate place to use a more informal tone, increasing the likelihood you’ll actually connect with a customer.  (In some instances, marketing pros should take caution when accepting friend requests from customers.)</a:t>
            </a:r>
            <a:br>
              <a:rPr lang="en-US" sz="1200" dirty="0" smtClean="0"/>
            </a:br>
            <a:endParaRPr lang="en-US" dirty="0" smtClean="0"/>
          </a:p>
          <a:p>
            <a:r>
              <a:rPr lang="en-US" dirty="0" smtClean="0"/>
              <a:t>Tim: My boss at my last social media position decreed that the “royal We” was to be banned from our social media communications, of any kind. Blogging, Tweeting, and posting about “We/Us/Our” doesn’t help your audience connect as well as “I/Me/My.” Team recognition and company acknowledgement has its place, but talk about Your thoughts, what You think, and how You can help.</a:t>
            </a:r>
          </a:p>
          <a:p>
            <a:endParaRPr lang="en-US" dirty="0" smtClean="0"/>
          </a:p>
          <a:p>
            <a:r>
              <a:rPr lang="en-US" dirty="0" smtClean="0"/>
              <a:t>Put names and faces to your communications. Let your people express themselves, within reasonable limits.</a:t>
            </a:r>
            <a:endParaRPr lang="en-US" dirty="0"/>
          </a:p>
        </p:txBody>
      </p:sp>
      <p:sp>
        <p:nvSpPr>
          <p:cNvPr id="4" name="Slide Number Placeholder 3"/>
          <p:cNvSpPr>
            <a:spLocks noGrp="1"/>
          </p:cNvSpPr>
          <p:nvPr>
            <p:ph type="sldNum" sz="quarter" idx="10"/>
          </p:nvPr>
        </p:nvSpPr>
        <p:spPr/>
        <p:txBody>
          <a:bodyPr/>
          <a:lstStyle/>
          <a:p>
            <a:fld id="{9ED0AFDE-4CA3-8746-9825-70A92F782039}" type="slidenum">
              <a:rPr lang="en-US" smtClean="0"/>
              <a:pPr/>
              <a:t>13</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ED0AFDE-4CA3-8746-9825-70A92F782039}"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354" y="2130848"/>
            <a:ext cx="7773293" cy="147004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824" y="3886648"/>
            <a:ext cx="6400354" cy="1752451"/>
          </a:xfrm>
        </p:spPr>
        <p:txBody>
          <a:bodyPr/>
          <a:lstStyle>
            <a:lvl1pPr marL="0" indent="0" algn="ctr">
              <a:buNone/>
              <a:defRPr/>
            </a:lvl1pPr>
            <a:lvl2pPr marL="321440" indent="0" algn="ctr">
              <a:buNone/>
              <a:defRPr/>
            </a:lvl2pPr>
            <a:lvl3pPr marL="642882" indent="0" algn="ctr">
              <a:buNone/>
              <a:defRPr/>
            </a:lvl3pPr>
            <a:lvl4pPr marL="964323" indent="0" algn="ctr">
              <a:buNone/>
              <a:defRPr/>
            </a:lvl4pPr>
            <a:lvl5pPr marL="1285763" indent="0" algn="ctr">
              <a:buNone/>
              <a:defRPr/>
            </a:lvl5pPr>
            <a:lvl6pPr marL="1607205" indent="0" algn="ctr">
              <a:buNone/>
              <a:defRPr/>
            </a:lvl6pPr>
            <a:lvl7pPr marL="1928645" indent="0" algn="ctr">
              <a:buNone/>
              <a:defRPr/>
            </a:lvl7pPr>
            <a:lvl8pPr marL="2250086" indent="0" algn="ctr">
              <a:buNone/>
              <a:defRPr/>
            </a:lvl8pPr>
            <a:lvl9pPr marL="2571527" indent="0" algn="ctr">
              <a:buNone/>
              <a:defRPr/>
            </a:lvl9pPr>
          </a:lstStyle>
          <a:p>
            <a:r>
              <a:rPr lang="en-US" smtClean="0"/>
              <a:t>Click to edit Master subtitle style</a:t>
            </a:r>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189" y="4406802"/>
            <a:ext cx="7772176" cy="1361777"/>
          </a:xfrm>
        </p:spPr>
        <p:txBody>
          <a:bodyPr anchor="t"/>
          <a:lstStyle>
            <a:lvl1pPr algn="l">
              <a:defRPr sz="2800" b="1" cap="all"/>
            </a:lvl1pPr>
          </a:lstStyle>
          <a:p>
            <a:r>
              <a:rPr lang="en-US" smtClean="0"/>
              <a:t>Click to edit Master title style</a:t>
            </a:r>
            <a:endParaRPr lang="en-US"/>
          </a:p>
        </p:txBody>
      </p:sp>
      <p:sp>
        <p:nvSpPr>
          <p:cNvPr id="3" name="Text Placeholder 2"/>
          <p:cNvSpPr>
            <a:spLocks noGrp="1"/>
          </p:cNvSpPr>
          <p:nvPr>
            <p:ph type="body" idx="1"/>
          </p:nvPr>
        </p:nvSpPr>
        <p:spPr>
          <a:xfrm>
            <a:off x="722189" y="2906613"/>
            <a:ext cx="7772176" cy="1500188"/>
          </a:xfrm>
        </p:spPr>
        <p:txBody>
          <a:bodyPr anchor="b"/>
          <a:lstStyle>
            <a:lvl1pPr marL="0" indent="0">
              <a:buNone/>
              <a:defRPr sz="1400"/>
            </a:lvl1pPr>
            <a:lvl2pPr marL="321440" indent="0">
              <a:buNone/>
              <a:defRPr sz="1300"/>
            </a:lvl2pPr>
            <a:lvl3pPr marL="642882" indent="0">
              <a:buNone/>
              <a:defRPr sz="1100"/>
            </a:lvl3pPr>
            <a:lvl4pPr marL="964323" indent="0">
              <a:buNone/>
              <a:defRPr sz="1000"/>
            </a:lvl4pPr>
            <a:lvl5pPr marL="1285763" indent="0">
              <a:buNone/>
              <a:defRPr sz="1000"/>
            </a:lvl5pPr>
            <a:lvl6pPr marL="1607205" indent="0">
              <a:buNone/>
              <a:defRPr sz="1000"/>
            </a:lvl6pPr>
            <a:lvl7pPr marL="1928645" indent="0">
              <a:buNone/>
              <a:defRPr sz="1000"/>
            </a:lvl7pPr>
            <a:lvl8pPr marL="2250086" indent="0">
              <a:buNone/>
              <a:defRPr sz="1000"/>
            </a:lvl8pPr>
            <a:lvl9pPr marL="2571527" indent="0">
              <a:buNone/>
              <a:defRPr sz="1000"/>
            </a:lvl9pPr>
          </a:lstStyle>
          <a:p>
            <a:pPr lvl="0"/>
            <a:r>
              <a:rPr lang="en-US" smtClean="0"/>
              <a:t>Click to edit Master text styles</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55852" y="3482579"/>
            <a:ext cx="2375297" cy="2945681"/>
          </a:xfrm>
        </p:spPr>
        <p:txBody>
          <a:bodyPr/>
          <a:lstStyle>
            <a:lvl1pPr>
              <a:defRPr sz="2000"/>
            </a:lvl1pPr>
            <a:lvl2pPr>
              <a:defRPr sz="1700"/>
            </a:lvl2pPr>
            <a:lvl3pPr>
              <a:defRPr sz="1400"/>
            </a:lvl3pPr>
            <a:lvl4pPr>
              <a:defRPr sz="1300"/>
            </a:lvl4pPr>
            <a:lvl5pPr>
              <a:defRPr sz="1300"/>
            </a:lvl5pPr>
            <a:lvl6pPr>
              <a:defRPr sz="1300"/>
            </a:lvl6pPr>
            <a:lvl7pPr>
              <a:defRPr sz="1300"/>
            </a:lvl7pPr>
            <a:lvl8pPr>
              <a:defRPr sz="1300"/>
            </a:lvl8pPr>
            <a:lvl9pPr>
              <a:defRPr sz="1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438305" y="3482579"/>
            <a:ext cx="2375297" cy="2945681"/>
          </a:xfrm>
        </p:spPr>
        <p:txBody>
          <a:bodyPr/>
          <a:lstStyle>
            <a:lvl1pPr>
              <a:defRPr sz="2000"/>
            </a:lvl1pPr>
            <a:lvl2pPr>
              <a:defRPr sz="1700"/>
            </a:lvl2pPr>
            <a:lvl3pPr>
              <a:defRPr sz="1400"/>
            </a:lvl3pPr>
            <a:lvl4pPr>
              <a:defRPr sz="1300"/>
            </a:lvl4pPr>
            <a:lvl5pPr>
              <a:defRPr sz="1300"/>
            </a:lvl5pPr>
            <a:lvl6pPr>
              <a:defRPr sz="1300"/>
            </a:lvl6pPr>
            <a:lvl7pPr>
              <a:defRPr sz="1300"/>
            </a:lvl7pPr>
            <a:lvl8pPr>
              <a:defRPr sz="1300"/>
            </a:lvl8pPr>
            <a:lvl9pPr>
              <a:defRPr sz="1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647" y="274588"/>
            <a:ext cx="8228707"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647" y="1534791"/>
            <a:ext cx="4039568" cy="639589"/>
          </a:xfrm>
        </p:spPr>
        <p:txBody>
          <a:bodyPr anchor="b"/>
          <a:lstStyle>
            <a:lvl1pPr marL="0" indent="0">
              <a:buNone/>
              <a:defRPr sz="1700" b="1"/>
            </a:lvl1pPr>
            <a:lvl2pPr marL="321440" indent="0">
              <a:buNone/>
              <a:defRPr sz="1400" b="1"/>
            </a:lvl2pPr>
            <a:lvl3pPr marL="642882" indent="0">
              <a:buNone/>
              <a:defRPr sz="1300" b="1"/>
            </a:lvl3pPr>
            <a:lvl4pPr marL="964323" indent="0">
              <a:buNone/>
              <a:defRPr sz="1100" b="1"/>
            </a:lvl4pPr>
            <a:lvl5pPr marL="1285763" indent="0">
              <a:buNone/>
              <a:defRPr sz="1100" b="1"/>
            </a:lvl5pPr>
            <a:lvl6pPr marL="1607205" indent="0">
              <a:buNone/>
              <a:defRPr sz="1100" b="1"/>
            </a:lvl6pPr>
            <a:lvl7pPr marL="1928645" indent="0">
              <a:buNone/>
              <a:defRPr sz="1100" b="1"/>
            </a:lvl7pPr>
            <a:lvl8pPr marL="2250086" indent="0">
              <a:buNone/>
              <a:defRPr sz="1100" b="1"/>
            </a:lvl8pPr>
            <a:lvl9pPr marL="2571527" indent="0">
              <a:buNone/>
              <a:defRPr sz="1100" b="1"/>
            </a:lvl9pPr>
          </a:lstStyle>
          <a:p>
            <a:pPr lvl="0"/>
            <a:r>
              <a:rPr lang="en-US" smtClean="0"/>
              <a:t>Click to edit Master text styles</a:t>
            </a:r>
          </a:p>
        </p:txBody>
      </p:sp>
      <p:sp>
        <p:nvSpPr>
          <p:cNvPr id="4" name="Content Placeholder 3"/>
          <p:cNvSpPr>
            <a:spLocks noGrp="1"/>
          </p:cNvSpPr>
          <p:nvPr>
            <p:ph sz="half" idx="2"/>
          </p:nvPr>
        </p:nvSpPr>
        <p:spPr>
          <a:xfrm>
            <a:off x="457647" y="2174379"/>
            <a:ext cx="4039568" cy="3951387"/>
          </a:xfrm>
        </p:spPr>
        <p:txBody>
          <a:bodyPr/>
          <a:lstStyle>
            <a:lvl1pPr>
              <a:defRPr sz="1700"/>
            </a:lvl1pPr>
            <a:lvl2pPr>
              <a:defRPr sz="1400"/>
            </a:lvl2pPr>
            <a:lvl3pPr>
              <a:defRPr sz="13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4555" y="1534791"/>
            <a:ext cx="4041799" cy="639589"/>
          </a:xfrm>
        </p:spPr>
        <p:txBody>
          <a:bodyPr anchor="b"/>
          <a:lstStyle>
            <a:lvl1pPr marL="0" indent="0">
              <a:buNone/>
              <a:defRPr sz="1700" b="1"/>
            </a:lvl1pPr>
            <a:lvl2pPr marL="321440" indent="0">
              <a:buNone/>
              <a:defRPr sz="1400" b="1"/>
            </a:lvl2pPr>
            <a:lvl3pPr marL="642882" indent="0">
              <a:buNone/>
              <a:defRPr sz="1300" b="1"/>
            </a:lvl3pPr>
            <a:lvl4pPr marL="964323" indent="0">
              <a:buNone/>
              <a:defRPr sz="1100" b="1"/>
            </a:lvl4pPr>
            <a:lvl5pPr marL="1285763" indent="0">
              <a:buNone/>
              <a:defRPr sz="1100" b="1"/>
            </a:lvl5pPr>
            <a:lvl6pPr marL="1607205" indent="0">
              <a:buNone/>
              <a:defRPr sz="1100" b="1"/>
            </a:lvl6pPr>
            <a:lvl7pPr marL="1928645" indent="0">
              <a:buNone/>
              <a:defRPr sz="1100" b="1"/>
            </a:lvl7pPr>
            <a:lvl8pPr marL="2250086" indent="0">
              <a:buNone/>
              <a:defRPr sz="1100" b="1"/>
            </a:lvl8pPr>
            <a:lvl9pPr marL="2571527" indent="0">
              <a:buNone/>
              <a:defRPr sz="1100" b="1"/>
            </a:lvl9pPr>
          </a:lstStyle>
          <a:p>
            <a:pPr lvl="0"/>
            <a:r>
              <a:rPr lang="en-US" smtClean="0"/>
              <a:t>Click to edit Master text styles</a:t>
            </a:r>
          </a:p>
        </p:txBody>
      </p:sp>
      <p:sp>
        <p:nvSpPr>
          <p:cNvPr id="6" name="Content Placeholder 5"/>
          <p:cNvSpPr>
            <a:spLocks noGrp="1"/>
          </p:cNvSpPr>
          <p:nvPr>
            <p:ph sz="quarter" idx="4"/>
          </p:nvPr>
        </p:nvSpPr>
        <p:spPr>
          <a:xfrm>
            <a:off x="4644555" y="2174379"/>
            <a:ext cx="4041799" cy="3951387"/>
          </a:xfrm>
        </p:spPr>
        <p:txBody>
          <a:bodyPr/>
          <a:lstStyle>
            <a:lvl1pPr>
              <a:defRPr sz="1700"/>
            </a:lvl1pPr>
            <a:lvl2pPr>
              <a:defRPr sz="1400"/>
            </a:lvl2pPr>
            <a:lvl3pPr>
              <a:defRPr sz="13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648" y="273474"/>
            <a:ext cx="3008189" cy="1161975"/>
          </a:xfrm>
        </p:spPr>
        <p:txBody>
          <a:bodyPr/>
          <a:lstStyle>
            <a:lvl1pPr algn="l">
              <a:defRPr sz="1400" b="1"/>
            </a:lvl1pPr>
          </a:lstStyle>
          <a:p>
            <a:r>
              <a:rPr lang="en-US" smtClean="0"/>
              <a:t>Click to edit Master title style</a:t>
            </a:r>
            <a:endParaRPr lang="en-US"/>
          </a:p>
        </p:txBody>
      </p:sp>
      <p:sp>
        <p:nvSpPr>
          <p:cNvPr id="3" name="Content Placeholder 2"/>
          <p:cNvSpPr>
            <a:spLocks noGrp="1"/>
          </p:cNvSpPr>
          <p:nvPr>
            <p:ph idx="1"/>
          </p:nvPr>
        </p:nvSpPr>
        <p:spPr>
          <a:xfrm>
            <a:off x="3575224" y="273473"/>
            <a:ext cx="5111130" cy="5852294"/>
          </a:xfrm>
        </p:spPr>
        <p:txBody>
          <a:bodyPr/>
          <a:lstStyle>
            <a:lvl1pPr>
              <a:defRPr sz="2200"/>
            </a:lvl1pPr>
            <a:lvl2pPr>
              <a:defRPr sz="2000"/>
            </a:lvl2pPr>
            <a:lvl3pPr>
              <a:defRPr sz="17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648" y="1435448"/>
            <a:ext cx="3008189" cy="4690318"/>
          </a:xfrm>
        </p:spPr>
        <p:txBody>
          <a:bodyPr/>
          <a:lstStyle>
            <a:lvl1pPr marL="0" indent="0">
              <a:buNone/>
              <a:defRPr sz="1000"/>
            </a:lvl1pPr>
            <a:lvl2pPr marL="321440" indent="0">
              <a:buNone/>
              <a:defRPr sz="800"/>
            </a:lvl2pPr>
            <a:lvl3pPr marL="642882" indent="0">
              <a:buNone/>
              <a:defRPr sz="700"/>
            </a:lvl3pPr>
            <a:lvl4pPr marL="964323" indent="0">
              <a:buNone/>
              <a:defRPr sz="600"/>
            </a:lvl4pPr>
            <a:lvl5pPr marL="1285763" indent="0">
              <a:buNone/>
              <a:defRPr sz="600"/>
            </a:lvl5pPr>
            <a:lvl6pPr marL="1607205" indent="0">
              <a:buNone/>
              <a:defRPr sz="600"/>
            </a:lvl6pPr>
            <a:lvl7pPr marL="1928645" indent="0">
              <a:buNone/>
              <a:defRPr sz="600"/>
            </a:lvl7pPr>
            <a:lvl8pPr marL="2250086" indent="0">
              <a:buNone/>
              <a:defRPr sz="600"/>
            </a:lvl8pPr>
            <a:lvl9pPr marL="2571527" indent="0">
              <a:buNone/>
              <a:defRPr sz="600"/>
            </a:lvl9pPr>
          </a:lstStyle>
          <a:p>
            <a:pPr lvl="0"/>
            <a:r>
              <a:rPr lang="en-US" smtClean="0"/>
              <a:t>Click to edit Master text styles</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636" y="4800824"/>
            <a:ext cx="5486177" cy="567035"/>
          </a:xfrm>
        </p:spPr>
        <p:txBody>
          <a:bodyPr/>
          <a:lstStyle>
            <a:lvl1pPr algn="l">
              <a:defRPr sz="1400" b="1"/>
            </a:lvl1pPr>
          </a:lstStyle>
          <a:p>
            <a:r>
              <a:rPr lang="en-US" smtClean="0"/>
              <a:t>Click to edit Master title style</a:t>
            </a:r>
            <a:endParaRPr lang="en-US"/>
          </a:p>
        </p:txBody>
      </p:sp>
      <p:sp>
        <p:nvSpPr>
          <p:cNvPr id="3" name="Picture Placeholder 2"/>
          <p:cNvSpPr>
            <a:spLocks noGrp="1"/>
          </p:cNvSpPr>
          <p:nvPr>
            <p:ph type="pic" idx="1"/>
          </p:nvPr>
        </p:nvSpPr>
        <p:spPr>
          <a:xfrm>
            <a:off x="1792636" y="612800"/>
            <a:ext cx="5486177" cy="4114354"/>
          </a:xfrm>
        </p:spPr>
        <p:txBody>
          <a:bodyPr/>
          <a:lstStyle>
            <a:lvl1pPr marL="0" indent="0">
              <a:buNone/>
              <a:defRPr sz="2200"/>
            </a:lvl1pPr>
            <a:lvl2pPr marL="321440" indent="0">
              <a:buNone/>
              <a:defRPr sz="2000"/>
            </a:lvl2pPr>
            <a:lvl3pPr marL="642882" indent="0">
              <a:buNone/>
              <a:defRPr sz="1700"/>
            </a:lvl3pPr>
            <a:lvl4pPr marL="964323" indent="0">
              <a:buNone/>
              <a:defRPr sz="1400"/>
            </a:lvl4pPr>
            <a:lvl5pPr marL="1285763" indent="0">
              <a:buNone/>
              <a:defRPr sz="1400"/>
            </a:lvl5pPr>
            <a:lvl6pPr marL="1607205" indent="0">
              <a:buNone/>
              <a:defRPr sz="1400"/>
            </a:lvl6pPr>
            <a:lvl7pPr marL="1928645" indent="0">
              <a:buNone/>
              <a:defRPr sz="1400"/>
            </a:lvl7pPr>
            <a:lvl8pPr marL="2250086" indent="0">
              <a:buNone/>
              <a:defRPr sz="1400"/>
            </a:lvl8pPr>
            <a:lvl9pPr marL="2571527" indent="0">
              <a:buNone/>
              <a:defRPr sz="1400"/>
            </a:lvl9pPr>
          </a:lstStyle>
          <a:p>
            <a:endParaRPr lang="en-US"/>
          </a:p>
        </p:txBody>
      </p:sp>
      <p:sp>
        <p:nvSpPr>
          <p:cNvPr id="4" name="Text Placeholder 3"/>
          <p:cNvSpPr>
            <a:spLocks noGrp="1"/>
          </p:cNvSpPr>
          <p:nvPr>
            <p:ph type="body" sz="half" idx="2"/>
          </p:nvPr>
        </p:nvSpPr>
        <p:spPr>
          <a:xfrm>
            <a:off x="1792636" y="5367860"/>
            <a:ext cx="5486177" cy="804788"/>
          </a:xfrm>
        </p:spPr>
        <p:txBody>
          <a:bodyPr/>
          <a:lstStyle>
            <a:lvl1pPr marL="0" indent="0">
              <a:buNone/>
              <a:defRPr sz="1000"/>
            </a:lvl1pPr>
            <a:lvl2pPr marL="321440" indent="0">
              <a:buNone/>
              <a:defRPr sz="800"/>
            </a:lvl2pPr>
            <a:lvl3pPr marL="642882" indent="0">
              <a:buNone/>
              <a:defRPr sz="700"/>
            </a:lvl3pPr>
            <a:lvl4pPr marL="964323" indent="0">
              <a:buNone/>
              <a:defRPr sz="600"/>
            </a:lvl4pPr>
            <a:lvl5pPr marL="1285763" indent="0">
              <a:buNone/>
              <a:defRPr sz="600"/>
            </a:lvl5pPr>
            <a:lvl6pPr marL="1607205" indent="0">
              <a:buNone/>
              <a:defRPr sz="600"/>
            </a:lvl6pPr>
            <a:lvl7pPr marL="1928645" indent="0">
              <a:buNone/>
              <a:defRPr sz="600"/>
            </a:lvl7pPr>
            <a:lvl8pPr marL="2250086" indent="0">
              <a:buNone/>
              <a:defRPr sz="600"/>
            </a:lvl8pPr>
            <a:lvl9pPr marL="2571527" indent="0">
              <a:buNone/>
              <a:defRPr sz="600"/>
            </a:lvl9pPr>
          </a:lstStyle>
          <a:p>
            <a:pPr lvl="0"/>
            <a:r>
              <a:rPr lang="en-US" smtClean="0"/>
              <a:t>Click to edit Master text styles</a:t>
            </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85770" y="857251"/>
            <a:ext cx="1227832" cy="5571009"/>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02273" y="857251"/>
            <a:ext cx="3576340" cy="557100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28BE6DC-B4C6-744C-8108-3E0552E446AA}" type="datetimeFigureOut">
              <a:rPr lang="en-US" smtClean="0"/>
              <a:pPr/>
              <a:t>11/15/09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630054-0D6A-1F41-B0F5-8C323B8E6E48}"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2377755"/>
            <a:ext cx="9144000" cy="1432058"/>
          </a:xfrm>
          <a:solidFill>
            <a:srgbClr val="3366FF"/>
          </a:solidFill>
          <a:ln>
            <a:noFill/>
          </a:ln>
        </p:spPr>
        <p:txBody>
          <a:bodyPr>
            <a:normAutofit/>
          </a:bodyPr>
          <a:lstStyle>
            <a:lvl1pPr>
              <a:defRPr sz="4400">
                <a:solidFill>
                  <a:srgbClr val="FFFFFF"/>
                </a:solidFill>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ctr">
              <a:defRPr/>
            </a:lvl1pPr>
            <a:lvl2pPr algn="ctr">
              <a:defRPr/>
            </a:lvl2pPr>
            <a:lvl3pPr algn="ctr">
              <a:defRPr/>
            </a:lvl3pPr>
            <a:lvl4pPr algn="ctr">
              <a:defRPr/>
            </a:lvl4pPr>
            <a:lvl5pPr algn="ct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BE6DC-B4C6-744C-8108-3E0552E446AA}" type="datetimeFigureOut">
              <a:rPr lang="en-US" smtClean="0"/>
              <a:pPr/>
              <a:t>11/15/09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630054-0D6A-1F41-B0F5-8C323B8E6E48}"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28BE6DC-B4C6-744C-8108-3E0552E446AA}" type="datetimeFigureOut">
              <a:rPr lang="en-US" smtClean="0"/>
              <a:pPr/>
              <a:t>11/15/09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630054-0D6A-1F41-B0F5-8C323B8E6E48}"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28BE6DC-B4C6-744C-8108-3E0552E446AA}" type="datetimeFigureOut">
              <a:rPr lang="en-US" smtClean="0"/>
              <a:pPr/>
              <a:t>11/15/09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630054-0D6A-1F41-B0F5-8C323B8E6E48}"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28BE6DC-B4C6-744C-8108-3E0552E446AA}" type="datetimeFigureOut">
              <a:rPr lang="en-US" smtClean="0"/>
              <a:pPr/>
              <a:t>11/15/09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630054-0D6A-1F41-B0F5-8C323B8E6E48}" type="slidenum">
              <a:rPr lang="en-US" smtClean="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28BE6DC-B4C6-744C-8108-3E0552E446AA}" type="datetimeFigureOut">
              <a:rPr lang="en-US" smtClean="0"/>
              <a:pPr/>
              <a:t>11/15/09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7630054-0D6A-1F41-B0F5-8C323B8E6E48}" type="slidenum">
              <a:rPr lang="en-US" smtClean="0"/>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BE6DC-B4C6-744C-8108-3E0552E446AA}" type="datetimeFigureOut">
              <a:rPr lang="en-US" smtClean="0"/>
              <a:pPr/>
              <a:t>11/15/09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7630054-0D6A-1F41-B0F5-8C323B8E6E48}"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8BE6DC-B4C6-744C-8108-3E0552E446AA}" type="datetimeFigureOut">
              <a:rPr lang="en-US" smtClean="0"/>
              <a:pPr/>
              <a:t>11/15/09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630054-0D6A-1F41-B0F5-8C323B8E6E48}"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8BE6DC-B4C6-744C-8108-3E0552E446AA}" type="datetimeFigureOut">
              <a:rPr lang="en-US" smtClean="0"/>
              <a:pPr/>
              <a:t>11/15/09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630054-0D6A-1F41-B0F5-8C323B8E6E48}" type="slidenum">
              <a:rPr lang="en-US" smtClean="0"/>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BE6DC-B4C6-744C-8108-3E0552E446AA}" type="datetimeFigureOut">
              <a:rPr lang="en-US" smtClean="0"/>
              <a:pPr/>
              <a:t>11/15/09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630054-0D6A-1F41-B0F5-8C323B8E6E48}"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BE6DC-B4C6-744C-8108-3E0552E446AA}" type="datetimeFigureOut">
              <a:rPr lang="en-US" smtClean="0"/>
              <a:pPr/>
              <a:t>11/15/09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630054-0D6A-1F41-B0F5-8C323B8E6E4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slideLayout" Target="../slideLayouts/slideLayout4.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 Type="http://schemas.openxmlformats.org/officeDocument/2006/relationships/slideLayout" Target="../slideLayouts/slideLayout1.xml"/><Relationship Id="rId6" Type="http://schemas.openxmlformats.org/officeDocument/2006/relationships/slideLayout" Target="../slideLayouts/slideLayout6.xml"/><Relationship Id="rId8" Type="http://schemas.openxmlformats.org/officeDocument/2006/relationships/slideLayout" Target="../slideLayouts/slideLayout8.xml"/><Relationship Id="rId13" Type="http://schemas.openxmlformats.org/officeDocument/2006/relationships/image" Target="../media/image2.png"/><Relationship Id="rId10" Type="http://schemas.openxmlformats.org/officeDocument/2006/relationships/slideLayout" Target="../slideLayouts/slideLayout10.xml"/><Relationship Id="rId5" Type="http://schemas.openxmlformats.org/officeDocument/2006/relationships/slideLayout" Target="../slideLayouts/slideLayout5.xml"/><Relationship Id="rId12" Type="http://schemas.openxmlformats.org/officeDocument/2006/relationships/theme" Target="../theme/theme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4" Type="http://schemas.openxmlformats.org/officeDocument/2006/relationships/slideLayout" Target="../slideLayouts/slideLayout15.xml"/><Relationship Id="rId10" Type="http://schemas.openxmlformats.org/officeDocument/2006/relationships/slideLayout" Target="../slideLayouts/slideLayout21.xml"/><Relationship Id="rId5" Type="http://schemas.openxmlformats.org/officeDocument/2006/relationships/slideLayout" Target="../slideLayouts/slideLayout16.xml"/><Relationship Id="rId7" Type="http://schemas.openxmlformats.org/officeDocument/2006/relationships/slideLayout" Target="../slideLayouts/slideLayout18.xml"/><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9" Type="http://schemas.openxmlformats.org/officeDocument/2006/relationships/slideLayout" Target="../slideLayouts/slideLayout20.xml"/><Relationship Id="rId3" Type="http://schemas.openxmlformats.org/officeDocument/2006/relationships/slideLayout" Target="../slideLayouts/slideLayout14.xml"/><Relationship Id="rId6"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3" name="Rectangle 1"/>
          <p:cNvSpPr>
            <a:spLocks noGrp="1" noChangeArrowheads="1"/>
          </p:cNvSpPr>
          <p:nvPr>
            <p:ph type="body" idx="1"/>
          </p:nvPr>
        </p:nvSpPr>
        <p:spPr bwMode="auto">
          <a:xfrm>
            <a:off x="3955852" y="3482578"/>
            <a:ext cx="4857750" cy="2945681"/>
          </a:xfrm>
          <a:prstGeom prst="rect">
            <a:avLst/>
          </a:prstGeom>
          <a:noFill/>
          <a:ln w="12700">
            <a:noFill/>
            <a:miter lim="800000"/>
            <a:headEnd/>
            <a:tailEnd/>
          </a:ln>
          <a:effectLst/>
        </p:spPr>
        <p:txBody>
          <a:bodyPr vert="horz" wrap="square" lIns="0" tIns="0" rIns="32146" bIns="0" numCol="1" anchor="t" anchorCtr="0" compatLnSpc="1">
            <a:prstTxWarp prst="textNoShape">
              <a:avLst/>
            </a:prstTxWarp>
          </a:bodyPr>
          <a:lstStyle/>
          <a:p>
            <a:pPr lvl="0"/>
            <a:r>
              <a:rPr lang="en-US">
                <a:sym typeface="Arial" charset="0"/>
              </a:rPr>
              <a:t>Click to edit Master text styles</a:t>
            </a:r>
          </a:p>
          <a:p>
            <a:pPr lvl="1"/>
            <a:r>
              <a:rPr lang="en-US">
                <a:sym typeface="Arial" charset="0"/>
              </a:rPr>
              <a:t>Second level</a:t>
            </a:r>
          </a:p>
          <a:p>
            <a:pPr lvl="2"/>
            <a:r>
              <a:rPr lang="en-US">
                <a:sym typeface="Arial" charset="0"/>
              </a:rPr>
              <a:t>Third level</a:t>
            </a:r>
          </a:p>
          <a:p>
            <a:pPr lvl="3"/>
            <a:r>
              <a:rPr lang="en-US">
                <a:sym typeface="Arial" charset="0"/>
              </a:rPr>
              <a:t>Fourth level</a:t>
            </a:r>
          </a:p>
          <a:p>
            <a:pPr lvl="4"/>
            <a:r>
              <a:rPr lang="en-US">
                <a:sym typeface="Arial" charset="0"/>
              </a:rPr>
              <a:t>Fifth level</a:t>
            </a:r>
          </a:p>
        </p:txBody>
      </p:sp>
      <p:sp>
        <p:nvSpPr>
          <p:cNvPr id="3074" name="Rectangle 2"/>
          <p:cNvSpPr>
            <a:spLocks noGrp="1" noChangeArrowheads="1"/>
          </p:cNvSpPr>
          <p:nvPr>
            <p:ph type="title"/>
          </p:nvPr>
        </p:nvSpPr>
        <p:spPr bwMode="auto">
          <a:xfrm>
            <a:off x="3902273" y="857250"/>
            <a:ext cx="4857750" cy="2464594"/>
          </a:xfrm>
          <a:prstGeom prst="rect">
            <a:avLst/>
          </a:prstGeom>
          <a:noFill/>
          <a:ln w="12700">
            <a:noFill/>
            <a:miter lim="800000"/>
            <a:headEnd/>
            <a:tailEnd/>
          </a:ln>
          <a:effectLst/>
        </p:spPr>
        <p:txBody>
          <a:bodyPr vert="horz" wrap="square" lIns="0" tIns="0" rIns="115725" bIns="0" numCol="1" anchor="b" anchorCtr="0" compatLnSpc="1">
            <a:prstTxWarp prst="textNoShape">
              <a:avLst/>
            </a:prstTxWarp>
          </a:bodyPr>
          <a:lstStyle/>
          <a:p>
            <a:pPr lvl="0"/>
            <a:r>
              <a:rPr lang="en-US">
                <a:sym typeface="Arial" charset="0"/>
              </a:rPr>
              <a:t>Click to edit Master title style</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xStyles>
    <p:titleStyle>
      <a:lvl1pPr marL="113849" algn="l" rtl="0" fontAlgn="base">
        <a:spcBef>
          <a:spcPct val="0"/>
        </a:spcBef>
        <a:spcAft>
          <a:spcPct val="0"/>
        </a:spcAft>
        <a:defRPr sz="3400" b="1">
          <a:solidFill>
            <a:schemeClr val="tx1"/>
          </a:solidFill>
          <a:latin typeface="+mj-lt"/>
          <a:ea typeface="+mj-ea"/>
          <a:cs typeface="+mj-cs"/>
          <a:sym typeface="Arial" charset="0"/>
        </a:defRPr>
      </a:lvl1pPr>
      <a:lvl2pPr marL="113849" algn="l" rtl="0" fontAlgn="base">
        <a:spcBef>
          <a:spcPct val="0"/>
        </a:spcBef>
        <a:spcAft>
          <a:spcPct val="0"/>
        </a:spcAft>
        <a:defRPr sz="3400" b="1">
          <a:solidFill>
            <a:schemeClr val="tx1"/>
          </a:solidFill>
          <a:latin typeface="Arial" charset="0"/>
          <a:ea typeface="ヒラギノ角ゴ ProN W6" charset="-128"/>
          <a:cs typeface="ヒラギノ角ゴ ProN W6" charset="-128"/>
          <a:sym typeface="Arial" charset="0"/>
        </a:defRPr>
      </a:lvl2pPr>
      <a:lvl3pPr marL="113849" algn="l" rtl="0" fontAlgn="base">
        <a:spcBef>
          <a:spcPct val="0"/>
        </a:spcBef>
        <a:spcAft>
          <a:spcPct val="0"/>
        </a:spcAft>
        <a:defRPr sz="3400" b="1">
          <a:solidFill>
            <a:schemeClr val="tx1"/>
          </a:solidFill>
          <a:latin typeface="Arial" charset="0"/>
          <a:ea typeface="ヒラギノ角ゴ ProN W6" charset="-128"/>
          <a:cs typeface="ヒラギノ角ゴ ProN W6" charset="-128"/>
          <a:sym typeface="Arial" charset="0"/>
        </a:defRPr>
      </a:lvl3pPr>
      <a:lvl4pPr marL="113849" algn="l" rtl="0" fontAlgn="base">
        <a:spcBef>
          <a:spcPct val="0"/>
        </a:spcBef>
        <a:spcAft>
          <a:spcPct val="0"/>
        </a:spcAft>
        <a:defRPr sz="3400" b="1">
          <a:solidFill>
            <a:schemeClr val="tx1"/>
          </a:solidFill>
          <a:latin typeface="Arial" charset="0"/>
          <a:ea typeface="ヒラギノ角ゴ ProN W6" charset="-128"/>
          <a:cs typeface="ヒラギノ角ゴ ProN W6" charset="-128"/>
          <a:sym typeface="Arial" charset="0"/>
        </a:defRPr>
      </a:lvl4pPr>
      <a:lvl5pPr marL="113849" algn="l" rtl="0" fontAlgn="base">
        <a:spcBef>
          <a:spcPct val="0"/>
        </a:spcBef>
        <a:spcAft>
          <a:spcPct val="0"/>
        </a:spcAft>
        <a:defRPr sz="3400" b="1">
          <a:solidFill>
            <a:schemeClr val="tx1"/>
          </a:solidFill>
          <a:latin typeface="Arial" charset="0"/>
          <a:ea typeface="ヒラギノ角ゴ ProN W6" charset="-128"/>
          <a:cs typeface="ヒラギノ角ゴ ProN W6" charset="-128"/>
          <a:sym typeface="Arial" charset="0"/>
        </a:defRPr>
      </a:lvl5pPr>
      <a:lvl6pPr marL="435307" algn="l" rtl="0" fontAlgn="base">
        <a:spcBef>
          <a:spcPct val="0"/>
        </a:spcBef>
        <a:spcAft>
          <a:spcPct val="0"/>
        </a:spcAft>
        <a:defRPr sz="3400" b="1">
          <a:solidFill>
            <a:schemeClr val="tx1"/>
          </a:solidFill>
          <a:latin typeface="Arial" charset="0"/>
          <a:ea typeface="ヒラギノ角ゴ ProN W6" charset="-128"/>
          <a:cs typeface="ヒラギノ角ゴ ProN W6" charset="-128"/>
          <a:sym typeface="Arial" charset="0"/>
        </a:defRPr>
      </a:lvl6pPr>
      <a:lvl7pPr marL="756764" algn="l" rtl="0" fontAlgn="base">
        <a:spcBef>
          <a:spcPct val="0"/>
        </a:spcBef>
        <a:spcAft>
          <a:spcPct val="0"/>
        </a:spcAft>
        <a:defRPr sz="3400" b="1">
          <a:solidFill>
            <a:schemeClr val="tx1"/>
          </a:solidFill>
          <a:latin typeface="Arial" charset="0"/>
          <a:ea typeface="ヒラギノ角ゴ ProN W6" charset="-128"/>
          <a:cs typeface="ヒラギノ角ゴ ProN W6" charset="-128"/>
          <a:sym typeface="Arial" charset="0"/>
        </a:defRPr>
      </a:lvl7pPr>
      <a:lvl8pPr marL="1078221" algn="l" rtl="0" fontAlgn="base">
        <a:spcBef>
          <a:spcPct val="0"/>
        </a:spcBef>
        <a:spcAft>
          <a:spcPct val="0"/>
        </a:spcAft>
        <a:defRPr sz="3400" b="1">
          <a:solidFill>
            <a:schemeClr val="tx1"/>
          </a:solidFill>
          <a:latin typeface="Arial" charset="0"/>
          <a:ea typeface="ヒラギノ角ゴ ProN W6" charset="-128"/>
          <a:cs typeface="ヒラギノ角ゴ ProN W6" charset="-128"/>
          <a:sym typeface="Arial" charset="0"/>
        </a:defRPr>
      </a:lvl8pPr>
      <a:lvl9pPr marL="1399679" algn="l" rtl="0" fontAlgn="base">
        <a:spcBef>
          <a:spcPct val="0"/>
        </a:spcBef>
        <a:spcAft>
          <a:spcPct val="0"/>
        </a:spcAft>
        <a:defRPr sz="3400" b="1">
          <a:solidFill>
            <a:schemeClr val="tx1"/>
          </a:solidFill>
          <a:latin typeface="Arial" charset="0"/>
          <a:ea typeface="ヒラギノ角ゴ ProN W6" charset="-128"/>
          <a:cs typeface="ヒラギノ角ゴ ProN W6" charset="-128"/>
          <a:sym typeface="Arial" charset="0"/>
        </a:defRPr>
      </a:lvl9pPr>
    </p:titleStyle>
    <p:bodyStyle>
      <a:lvl1pPr marL="49112" algn="l" rtl="0" fontAlgn="base">
        <a:spcBef>
          <a:spcPct val="0"/>
        </a:spcBef>
        <a:spcAft>
          <a:spcPct val="0"/>
        </a:spcAft>
        <a:defRPr sz="2200">
          <a:solidFill>
            <a:schemeClr val="tx1"/>
          </a:solidFill>
          <a:latin typeface="+mn-lt"/>
          <a:ea typeface="+mn-ea"/>
          <a:cs typeface="+mn-cs"/>
          <a:sym typeface="Arial" charset="0"/>
        </a:defRPr>
      </a:lvl1pPr>
      <a:lvl2pPr marL="66970" algn="l" rtl="0" fontAlgn="base">
        <a:spcBef>
          <a:spcPct val="0"/>
        </a:spcBef>
        <a:spcAft>
          <a:spcPct val="0"/>
        </a:spcAft>
        <a:defRPr sz="2200">
          <a:solidFill>
            <a:schemeClr val="tx1"/>
          </a:solidFill>
          <a:latin typeface="+mn-lt"/>
          <a:ea typeface="+mn-ea"/>
          <a:cs typeface="+mn-cs"/>
          <a:sym typeface="Arial" charset="0"/>
        </a:defRPr>
      </a:lvl2pPr>
      <a:lvl3pPr marL="84829" algn="l" rtl="0" fontAlgn="base">
        <a:spcBef>
          <a:spcPct val="0"/>
        </a:spcBef>
        <a:spcAft>
          <a:spcPct val="0"/>
        </a:spcAft>
        <a:defRPr sz="2200">
          <a:solidFill>
            <a:schemeClr val="tx1"/>
          </a:solidFill>
          <a:latin typeface="+mn-lt"/>
          <a:ea typeface="+mn-ea"/>
          <a:cs typeface="+mn-cs"/>
          <a:sym typeface="Arial" charset="0"/>
        </a:defRPr>
      </a:lvl3pPr>
      <a:lvl4pPr marL="102688" algn="l" rtl="0" fontAlgn="base">
        <a:spcBef>
          <a:spcPct val="0"/>
        </a:spcBef>
        <a:spcAft>
          <a:spcPct val="0"/>
        </a:spcAft>
        <a:defRPr sz="2200">
          <a:solidFill>
            <a:schemeClr val="tx1"/>
          </a:solidFill>
          <a:latin typeface="+mn-lt"/>
          <a:ea typeface="+mn-ea"/>
          <a:cs typeface="+mn-cs"/>
          <a:sym typeface="Arial" charset="0"/>
        </a:defRPr>
      </a:lvl4pPr>
      <a:lvl5pPr marL="120546" algn="l" rtl="0" fontAlgn="base">
        <a:spcBef>
          <a:spcPct val="0"/>
        </a:spcBef>
        <a:spcAft>
          <a:spcPct val="0"/>
        </a:spcAft>
        <a:defRPr sz="2200">
          <a:solidFill>
            <a:schemeClr val="tx1"/>
          </a:solidFill>
          <a:latin typeface="+mn-lt"/>
          <a:ea typeface="+mn-ea"/>
          <a:cs typeface="+mn-cs"/>
          <a:sym typeface="Arial" charset="0"/>
        </a:defRPr>
      </a:lvl5pPr>
      <a:lvl6pPr marL="442004" algn="l" rtl="0" fontAlgn="base">
        <a:spcBef>
          <a:spcPct val="0"/>
        </a:spcBef>
        <a:spcAft>
          <a:spcPct val="0"/>
        </a:spcAft>
        <a:defRPr sz="2200">
          <a:solidFill>
            <a:schemeClr val="tx1"/>
          </a:solidFill>
          <a:latin typeface="+mn-lt"/>
          <a:ea typeface="+mn-ea"/>
          <a:cs typeface="+mn-cs"/>
          <a:sym typeface="Arial" charset="0"/>
        </a:defRPr>
      </a:lvl6pPr>
      <a:lvl7pPr marL="763461" algn="l" rtl="0" fontAlgn="base">
        <a:spcBef>
          <a:spcPct val="0"/>
        </a:spcBef>
        <a:spcAft>
          <a:spcPct val="0"/>
        </a:spcAft>
        <a:defRPr sz="2200">
          <a:solidFill>
            <a:schemeClr val="tx1"/>
          </a:solidFill>
          <a:latin typeface="+mn-lt"/>
          <a:ea typeface="+mn-ea"/>
          <a:cs typeface="+mn-cs"/>
          <a:sym typeface="Arial" charset="0"/>
        </a:defRPr>
      </a:lvl7pPr>
      <a:lvl8pPr marL="1084918" algn="l" rtl="0" fontAlgn="base">
        <a:spcBef>
          <a:spcPct val="0"/>
        </a:spcBef>
        <a:spcAft>
          <a:spcPct val="0"/>
        </a:spcAft>
        <a:defRPr sz="2200">
          <a:solidFill>
            <a:schemeClr val="tx1"/>
          </a:solidFill>
          <a:latin typeface="+mn-lt"/>
          <a:ea typeface="+mn-ea"/>
          <a:cs typeface="+mn-cs"/>
          <a:sym typeface="Arial" charset="0"/>
        </a:defRPr>
      </a:lvl8pPr>
      <a:lvl9pPr marL="1406376" algn="l" rtl="0" fontAlgn="base">
        <a:spcBef>
          <a:spcPct val="0"/>
        </a:spcBef>
        <a:spcAft>
          <a:spcPct val="0"/>
        </a:spcAft>
        <a:defRPr sz="2200">
          <a:solidFill>
            <a:schemeClr val="tx1"/>
          </a:solidFill>
          <a:latin typeface="+mn-lt"/>
          <a:ea typeface="+mn-ea"/>
          <a:cs typeface="+mn-cs"/>
          <a:sym typeface="Arial" charset="0"/>
        </a:defRPr>
      </a:lvl9pPr>
    </p:bodyStyle>
    <p:otherStyle>
      <a:defPPr>
        <a:defRPr lang="en-US"/>
      </a:defPPr>
      <a:lvl1pPr marL="0" algn="l" defTabSz="321457" rtl="0" eaLnBrk="1" latinLnBrk="0" hangingPunct="1">
        <a:defRPr sz="1300" kern="1200">
          <a:solidFill>
            <a:schemeClr val="tx1"/>
          </a:solidFill>
          <a:latin typeface="+mn-lt"/>
          <a:ea typeface="+mn-ea"/>
          <a:cs typeface="+mn-cs"/>
        </a:defRPr>
      </a:lvl1pPr>
      <a:lvl2pPr marL="321457" algn="l" defTabSz="321457" rtl="0" eaLnBrk="1" latinLnBrk="0" hangingPunct="1">
        <a:defRPr sz="1300" kern="1200">
          <a:solidFill>
            <a:schemeClr val="tx1"/>
          </a:solidFill>
          <a:latin typeface="+mn-lt"/>
          <a:ea typeface="+mn-ea"/>
          <a:cs typeface="+mn-cs"/>
        </a:defRPr>
      </a:lvl2pPr>
      <a:lvl3pPr marL="642915" algn="l" defTabSz="321457" rtl="0" eaLnBrk="1" latinLnBrk="0" hangingPunct="1">
        <a:defRPr sz="1300" kern="1200">
          <a:solidFill>
            <a:schemeClr val="tx1"/>
          </a:solidFill>
          <a:latin typeface="+mn-lt"/>
          <a:ea typeface="+mn-ea"/>
          <a:cs typeface="+mn-cs"/>
        </a:defRPr>
      </a:lvl3pPr>
      <a:lvl4pPr marL="964372" algn="l" defTabSz="321457" rtl="0" eaLnBrk="1" latinLnBrk="0" hangingPunct="1">
        <a:defRPr sz="1300" kern="1200">
          <a:solidFill>
            <a:schemeClr val="tx1"/>
          </a:solidFill>
          <a:latin typeface="+mn-lt"/>
          <a:ea typeface="+mn-ea"/>
          <a:cs typeface="+mn-cs"/>
        </a:defRPr>
      </a:lvl4pPr>
      <a:lvl5pPr marL="1285829" algn="l" defTabSz="321457" rtl="0" eaLnBrk="1" latinLnBrk="0" hangingPunct="1">
        <a:defRPr sz="1300" kern="1200">
          <a:solidFill>
            <a:schemeClr val="tx1"/>
          </a:solidFill>
          <a:latin typeface="+mn-lt"/>
          <a:ea typeface="+mn-ea"/>
          <a:cs typeface="+mn-cs"/>
        </a:defRPr>
      </a:lvl5pPr>
      <a:lvl6pPr marL="1607287" algn="l" defTabSz="321457" rtl="0" eaLnBrk="1" latinLnBrk="0" hangingPunct="1">
        <a:defRPr sz="1300" kern="1200">
          <a:solidFill>
            <a:schemeClr val="tx1"/>
          </a:solidFill>
          <a:latin typeface="+mn-lt"/>
          <a:ea typeface="+mn-ea"/>
          <a:cs typeface="+mn-cs"/>
        </a:defRPr>
      </a:lvl6pPr>
      <a:lvl7pPr marL="1928744" algn="l" defTabSz="321457" rtl="0" eaLnBrk="1" latinLnBrk="0" hangingPunct="1">
        <a:defRPr sz="1300" kern="1200">
          <a:solidFill>
            <a:schemeClr val="tx1"/>
          </a:solidFill>
          <a:latin typeface="+mn-lt"/>
          <a:ea typeface="+mn-ea"/>
          <a:cs typeface="+mn-cs"/>
        </a:defRPr>
      </a:lvl7pPr>
      <a:lvl8pPr marL="2250201" algn="l" defTabSz="321457" rtl="0" eaLnBrk="1" latinLnBrk="0" hangingPunct="1">
        <a:defRPr sz="1300" kern="1200">
          <a:solidFill>
            <a:schemeClr val="tx1"/>
          </a:solidFill>
          <a:latin typeface="+mn-lt"/>
          <a:ea typeface="+mn-ea"/>
          <a:cs typeface="+mn-cs"/>
        </a:defRPr>
      </a:lvl8pPr>
      <a:lvl9pPr marL="2571659" algn="l" defTabSz="321457" rtl="0" eaLnBrk="1" latinLnBrk="0" hangingPunct="1">
        <a:defRPr sz="13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666813"/>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3917892"/>
            <a:ext cx="8229600" cy="2208271"/>
          </a:xfrm>
          <a:prstGeom prst="rect">
            <a:avLst/>
          </a:prstGeom>
          <a:solidFill>
            <a:srgbClr val="404040">
              <a:alpha val="37000"/>
            </a:srgbClr>
          </a:solidFill>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Narrow"/>
                <a:cs typeface="Arial Narrow"/>
              </a:defRPr>
            </a:lvl1pPr>
          </a:lstStyle>
          <a:p>
            <a:fld id="{D28BE6DC-B4C6-744C-8108-3E0552E446AA}" type="datetimeFigureOut">
              <a:rPr lang="en-US" smtClean="0"/>
              <a:pPr/>
              <a:t>11/15/09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Narrow"/>
                <a:cs typeface="Arial Narrow"/>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Narrow"/>
                <a:cs typeface="Arial Narrow"/>
              </a:defRPr>
            </a:lvl1pPr>
          </a:lstStyle>
          <a:p>
            <a:fld id="{E7630054-0D6A-1F41-B0F5-8C323B8E6E4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800" kern="1200">
          <a:solidFill>
            <a:schemeClr val="tx1"/>
          </a:solidFill>
          <a:latin typeface="Arial Narrow"/>
          <a:ea typeface="+mj-ea"/>
          <a:cs typeface="Arial Narrow"/>
        </a:defRPr>
      </a:lvl1pPr>
    </p:titleStyle>
    <p:bodyStyle>
      <a:lvl1pPr marL="342900" indent="-342900" algn="l" defTabSz="457200" rtl="0" eaLnBrk="1" latinLnBrk="0" hangingPunct="1">
        <a:spcBef>
          <a:spcPct val="20000"/>
        </a:spcBef>
        <a:buFont typeface="Arial"/>
        <a:buNone/>
        <a:defRPr sz="3600" kern="1200">
          <a:solidFill>
            <a:srgbClr val="FFFFFF"/>
          </a:solidFill>
          <a:latin typeface="Arial Narrow"/>
          <a:ea typeface="+mn-ea"/>
          <a:cs typeface="Arial Narrow"/>
        </a:defRPr>
      </a:lvl1pPr>
      <a:lvl2pPr marL="742950" indent="-285750" algn="l" defTabSz="457200" rtl="0" eaLnBrk="1" latinLnBrk="0" hangingPunct="1">
        <a:spcBef>
          <a:spcPct val="20000"/>
        </a:spcBef>
        <a:buFont typeface="Arial"/>
        <a:buNone/>
        <a:defRPr sz="3200" kern="1200">
          <a:solidFill>
            <a:srgbClr val="FFFFFF"/>
          </a:solidFill>
          <a:latin typeface="Arial Narrow"/>
          <a:ea typeface="+mn-ea"/>
          <a:cs typeface="Arial Narrow"/>
        </a:defRPr>
      </a:lvl2pPr>
      <a:lvl3pPr marL="1143000" indent="-228600" algn="l" defTabSz="457200" rtl="0" eaLnBrk="1" latinLnBrk="0" hangingPunct="1">
        <a:spcBef>
          <a:spcPct val="20000"/>
        </a:spcBef>
        <a:buFont typeface="Arial"/>
        <a:buNone/>
        <a:defRPr sz="2800" kern="1200">
          <a:solidFill>
            <a:srgbClr val="FFFFFF"/>
          </a:solidFill>
          <a:latin typeface="Arial Narrow"/>
          <a:ea typeface="+mn-ea"/>
          <a:cs typeface="Arial Narrow"/>
        </a:defRPr>
      </a:lvl3pPr>
      <a:lvl4pPr marL="1600200" indent="-228600" algn="l" defTabSz="457200" rtl="0" eaLnBrk="1" latinLnBrk="0" hangingPunct="1">
        <a:spcBef>
          <a:spcPct val="20000"/>
        </a:spcBef>
        <a:buFont typeface="Arial"/>
        <a:buNone/>
        <a:defRPr sz="2400" kern="1200">
          <a:solidFill>
            <a:schemeClr val="tx1"/>
          </a:solidFill>
          <a:latin typeface="Arial Narrow"/>
          <a:ea typeface="+mn-ea"/>
          <a:cs typeface="Arial Narrow"/>
        </a:defRPr>
      </a:lvl4pPr>
      <a:lvl5pPr marL="2057400" indent="-228600" algn="l" defTabSz="457200" rtl="0" eaLnBrk="1" latinLnBrk="0" hangingPunct="1">
        <a:spcBef>
          <a:spcPct val="20000"/>
        </a:spcBef>
        <a:buFont typeface="Arial"/>
        <a:buNone/>
        <a:defRPr sz="2400" kern="1200">
          <a:solidFill>
            <a:schemeClr val="tx1"/>
          </a:solidFill>
          <a:latin typeface="Arial Narrow"/>
          <a:ea typeface="+mn-ea"/>
          <a:cs typeface="Arial Narrow"/>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image" Target="../media/image4.png"/><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3.jpeg"/><Relationship Id="rId5"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3"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3"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3"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3" Type="http://schemas.openxmlformats.org/officeDocument/2006/relationships/image" Target="../media/image9.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3" Type="http://schemas.openxmlformats.org/officeDocument/2006/relationships/image" Target="../media/image10.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3" Type="http://schemas.openxmlformats.org/officeDocument/2006/relationships/image" Target="../media/image1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3" Type="http://schemas.openxmlformats.org/officeDocument/2006/relationships/image" Target="../media/image1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3" Type="http://schemas.openxmlformats.org/officeDocument/2006/relationships/image" Target="../media/image1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 name="Rectangle 12"/>
          <p:cNvSpPr/>
          <p:nvPr/>
        </p:nvSpPr>
        <p:spPr>
          <a:xfrm>
            <a:off x="-15875" y="0"/>
            <a:ext cx="9159875" cy="6853387"/>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631810" y="587376"/>
            <a:ext cx="5512189" cy="2778124"/>
          </a:xfrm>
          <a:noFill/>
        </p:spPr>
        <p:txBody>
          <a:bodyPr>
            <a:noAutofit/>
          </a:bodyPr>
          <a:lstStyle/>
          <a:p>
            <a:r>
              <a:rPr lang="en-US" sz="4400" b="1" dirty="0" smtClean="0">
                <a:solidFill>
                  <a:srgbClr val="000000"/>
                </a:solidFill>
                <a:ea typeface="Consolas"/>
              </a:rPr>
              <a:t>Real-Time Marketing:  </a:t>
            </a:r>
            <a:r>
              <a:rPr lang="en-US" sz="4400" dirty="0" smtClean="0">
                <a:solidFill>
                  <a:srgbClr val="000000"/>
                </a:solidFill>
                <a:ea typeface="Consolas"/>
              </a:rPr>
              <a:t>Operationalizing The Use of Social </a:t>
            </a:r>
            <a:r>
              <a:rPr lang="en-US" sz="4400" dirty="0" smtClean="0">
                <a:solidFill>
                  <a:srgbClr val="000000"/>
                </a:solidFill>
                <a:ea typeface="Consolas"/>
              </a:rPr>
              <a:t>Media</a:t>
            </a:r>
            <a:r>
              <a:rPr lang="en-US" sz="2800" dirty="0" smtClean="0">
                <a:solidFill>
                  <a:srgbClr val="000000"/>
                </a:solidFill>
                <a:ea typeface="Consolas"/>
              </a:rPr>
              <a:t/>
            </a:r>
            <a:br>
              <a:rPr lang="en-US" sz="2800" dirty="0" smtClean="0">
                <a:solidFill>
                  <a:srgbClr val="000000"/>
                </a:solidFill>
                <a:ea typeface="Consolas"/>
              </a:rPr>
            </a:br>
            <a:r>
              <a:rPr lang="en-US" sz="1000" dirty="0" smtClean="0">
                <a:solidFill>
                  <a:srgbClr val="000000"/>
                </a:solidFill>
                <a:ea typeface="Consolas"/>
              </a:rPr>
              <a:t>  </a:t>
            </a:r>
            <a:r>
              <a:rPr lang="en-US" sz="2800" dirty="0" smtClean="0">
                <a:solidFill>
                  <a:srgbClr val="000000"/>
                </a:solidFill>
                <a:ea typeface="Consolas"/>
              </a:rPr>
              <a:t/>
            </a:r>
            <a:br>
              <a:rPr lang="en-US" sz="2800" dirty="0" smtClean="0">
                <a:solidFill>
                  <a:srgbClr val="000000"/>
                </a:solidFill>
                <a:ea typeface="Consolas"/>
              </a:rPr>
            </a:br>
            <a:r>
              <a:rPr lang="en-US" sz="3600" dirty="0" smtClean="0">
                <a:solidFill>
                  <a:srgbClr val="0000FF"/>
                </a:solidFill>
                <a:ea typeface="Consolas"/>
              </a:rPr>
              <a:t>#</a:t>
            </a:r>
            <a:r>
              <a:rPr lang="en-US" sz="3600" dirty="0" err="1" smtClean="0">
                <a:solidFill>
                  <a:srgbClr val="0000FF"/>
                </a:solidFill>
                <a:ea typeface="Consolas"/>
              </a:rPr>
              <a:t>opsocial</a:t>
            </a:r>
            <a:endParaRPr lang="en-US" sz="4400" dirty="0">
              <a:solidFill>
                <a:srgbClr val="0000FF"/>
              </a:solidFill>
            </a:endParaRPr>
          </a:p>
        </p:txBody>
      </p:sp>
      <p:sp>
        <p:nvSpPr>
          <p:cNvPr id="3" name="Subtitle 2"/>
          <p:cNvSpPr>
            <a:spLocks noGrp="1"/>
          </p:cNvSpPr>
          <p:nvPr>
            <p:ph type="subTitle" idx="1"/>
          </p:nvPr>
        </p:nvSpPr>
        <p:spPr>
          <a:xfrm>
            <a:off x="5246960" y="4335900"/>
            <a:ext cx="2225124" cy="1296884"/>
          </a:xfrm>
          <a:noFill/>
        </p:spPr>
        <p:txBody>
          <a:bodyPr>
            <a:noAutofit/>
          </a:bodyPr>
          <a:lstStyle/>
          <a:p>
            <a:r>
              <a:rPr lang="en-US" sz="2000" dirty="0" smtClean="0"/>
              <a:t>Jennifer Zeszut, CEO, Scout Labs</a:t>
            </a:r>
          </a:p>
          <a:p>
            <a:r>
              <a:rPr lang="en-US" sz="2000" dirty="0" smtClean="0"/>
              <a:t>@</a:t>
            </a:r>
            <a:r>
              <a:rPr lang="en-US" sz="2000" dirty="0" err="1" smtClean="0"/>
              <a:t>jenniferland</a:t>
            </a:r>
            <a:r>
              <a:rPr lang="en-US" sz="2000" dirty="0" smtClean="0"/>
              <a:t> </a:t>
            </a:r>
            <a:br>
              <a:rPr lang="en-US" sz="2000" dirty="0" smtClean="0"/>
            </a:br>
            <a:endParaRPr lang="en-US" sz="2000" dirty="0"/>
          </a:p>
        </p:txBody>
      </p:sp>
      <p:pic>
        <p:nvPicPr>
          <p:cNvPr id="4" name="Picture 3" descr="logo800.jpg"/>
          <p:cNvPicPr>
            <a:picLocks noChangeAspect="1"/>
          </p:cNvPicPr>
          <p:nvPr/>
        </p:nvPicPr>
        <p:blipFill>
          <a:blip r:embed="rId3"/>
          <a:stretch>
            <a:fillRect/>
          </a:stretch>
        </p:blipFill>
        <p:spPr>
          <a:xfrm>
            <a:off x="5354906" y="3928533"/>
            <a:ext cx="2005830" cy="376093"/>
          </a:xfrm>
          <a:prstGeom prst="rect">
            <a:avLst/>
          </a:prstGeom>
        </p:spPr>
      </p:pic>
      <p:pic>
        <p:nvPicPr>
          <p:cNvPr id="12" name="Picture 11" descr="jennyz from scamper.png"/>
          <p:cNvPicPr>
            <a:picLocks noChangeAspect="1"/>
          </p:cNvPicPr>
          <p:nvPr/>
        </p:nvPicPr>
        <p:blipFill>
          <a:blip r:embed="rId4"/>
          <a:stretch>
            <a:fillRect/>
          </a:stretch>
        </p:blipFill>
        <p:spPr>
          <a:xfrm>
            <a:off x="5603891" y="5499390"/>
            <a:ext cx="1473558" cy="982372"/>
          </a:xfrm>
          <a:prstGeom prst="rect">
            <a:avLst/>
          </a:prstGeom>
        </p:spPr>
      </p:pic>
      <p:pic>
        <p:nvPicPr>
          <p:cNvPr id="11" name="Picture 10" descr="Picture 9.png"/>
          <p:cNvPicPr>
            <a:picLocks noChangeAspect="1"/>
          </p:cNvPicPr>
          <p:nvPr/>
        </p:nvPicPr>
        <p:blipFill>
          <a:blip r:embed="rId5"/>
          <a:stretch>
            <a:fillRect/>
          </a:stretch>
        </p:blipFill>
        <p:spPr>
          <a:xfrm>
            <a:off x="-15875" y="-4613"/>
            <a:ext cx="3647686" cy="68580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659764" y="1001120"/>
          <a:ext cx="7801791" cy="1645920"/>
        </p:xfrm>
        <a:graphic>
          <a:graphicData uri="http://schemas.openxmlformats.org/drawingml/2006/table">
            <a:tbl>
              <a:tblPr firstRow="1" bandRow="1">
                <a:tableStyleId>{5C22544A-7EE6-4342-B048-85BDC9FD1C3A}</a:tableStyleId>
              </a:tblPr>
              <a:tblGrid>
                <a:gridCol w="2600597"/>
                <a:gridCol w="2600597"/>
                <a:gridCol w="2600597"/>
              </a:tblGrid>
              <a:tr h="370840">
                <a:tc>
                  <a:txBody>
                    <a:bodyPr/>
                    <a:lstStyle/>
                    <a:p>
                      <a:r>
                        <a:rPr lang="en-US" sz="2400" b="1" dirty="0" smtClean="0">
                          <a:solidFill>
                            <a:schemeClr val="tx1"/>
                          </a:solidFill>
                        </a:rPr>
                        <a:t>James Smith</a:t>
                      </a:r>
                      <a:endParaRPr lang="en-US" sz="2400" b="1" dirty="0">
                        <a:solidFill>
                          <a:schemeClr val="tx1"/>
                        </a:solidFill>
                      </a:endParaRPr>
                    </a:p>
                  </a:txBody>
                  <a:tcPr>
                    <a:solidFill>
                      <a:schemeClr val="bg1">
                        <a:lumMod val="75000"/>
                      </a:schemeClr>
                    </a:solidFill>
                  </a:tcPr>
                </a:tc>
                <a:tc>
                  <a:txBody>
                    <a:bodyPr/>
                    <a:lstStyle/>
                    <a:p>
                      <a:r>
                        <a:rPr lang="en-US" sz="2400" b="1" dirty="0" smtClean="0">
                          <a:solidFill>
                            <a:schemeClr val="tx1"/>
                          </a:solidFill>
                        </a:rPr>
                        <a:t>Valeria </a:t>
                      </a:r>
                      <a:r>
                        <a:rPr lang="en-US" sz="2400" b="1" dirty="0" err="1" smtClean="0">
                          <a:solidFill>
                            <a:schemeClr val="tx1"/>
                          </a:solidFill>
                        </a:rPr>
                        <a:t>Maltoni</a:t>
                      </a:r>
                      <a:endParaRPr lang="en-US" sz="2400" b="1" dirty="0">
                        <a:solidFill>
                          <a:schemeClr val="tx1"/>
                        </a:solidFill>
                      </a:endParaRPr>
                    </a:p>
                  </a:txBody>
                  <a:tcPr>
                    <a:solidFill>
                      <a:schemeClr val="bg1">
                        <a:lumMod val="75000"/>
                      </a:schemeClr>
                    </a:solidFill>
                  </a:tcPr>
                </a:tc>
                <a:tc>
                  <a:txBody>
                    <a:bodyPr/>
                    <a:lstStyle/>
                    <a:p>
                      <a:r>
                        <a:rPr lang="en-US" sz="2400" b="1" dirty="0" smtClean="0">
                          <a:solidFill>
                            <a:schemeClr val="tx1"/>
                          </a:solidFill>
                        </a:rPr>
                        <a:t>Randy </a:t>
                      </a:r>
                      <a:r>
                        <a:rPr lang="en-US" sz="2400" b="1" dirty="0" err="1" smtClean="0">
                          <a:solidFill>
                            <a:schemeClr val="tx1"/>
                          </a:solidFill>
                        </a:rPr>
                        <a:t>Ksar</a:t>
                      </a:r>
                      <a:endParaRPr lang="en-US" sz="2400" b="1" dirty="0">
                        <a:solidFill>
                          <a:schemeClr val="tx1"/>
                        </a:solidFill>
                      </a:endParaRPr>
                    </a:p>
                  </a:txBody>
                  <a:tcPr>
                    <a:solidFill>
                      <a:schemeClr val="bg1">
                        <a:lumMod val="75000"/>
                      </a:schemeClr>
                    </a:solidFill>
                  </a:tcPr>
                </a:tc>
              </a:tr>
              <a:tr h="370840">
                <a:tc>
                  <a:txBody>
                    <a:bodyPr/>
                    <a:lstStyle/>
                    <a:p>
                      <a:r>
                        <a:rPr lang="en-US" b="0" dirty="0" smtClean="0">
                          <a:solidFill>
                            <a:schemeClr val="tx1">
                              <a:lumMod val="85000"/>
                              <a:lumOff val="15000"/>
                            </a:schemeClr>
                          </a:solidFill>
                        </a:rPr>
                        <a:t>VP</a:t>
                      </a:r>
                      <a:r>
                        <a:rPr lang="en-US" b="0" baseline="0" dirty="0" smtClean="0">
                          <a:solidFill>
                            <a:schemeClr val="tx1">
                              <a:lumMod val="85000"/>
                              <a:lumOff val="15000"/>
                            </a:schemeClr>
                          </a:solidFill>
                        </a:rPr>
                        <a:t>, Advertising</a:t>
                      </a:r>
                    </a:p>
                    <a:p>
                      <a:r>
                        <a:rPr lang="en-US" b="0" dirty="0" smtClean="0">
                          <a:solidFill>
                            <a:schemeClr val="tx1">
                              <a:lumMod val="85000"/>
                              <a:lumOff val="15000"/>
                            </a:schemeClr>
                          </a:solidFill>
                        </a:rPr>
                        <a:t>Disney</a:t>
                      </a:r>
                    </a:p>
                    <a:p>
                      <a:r>
                        <a:rPr lang="en-US" b="0" dirty="0" err="1" smtClean="0">
                          <a:solidFill>
                            <a:schemeClr val="tx1">
                              <a:lumMod val="85000"/>
                              <a:lumOff val="15000"/>
                            </a:schemeClr>
                          </a:solidFill>
                        </a:rPr>
                        <a:t>James.Smith@disney.com</a:t>
                      </a:r>
                      <a:endParaRPr lang="en-US" b="0" dirty="0">
                        <a:solidFill>
                          <a:schemeClr val="tx1">
                            <a:lumMod val="85000"/>
                            <a:lumOff val="15000"/>
                          </a:schemeClr>
                        </a:solidFill>
                      </a:endParaRPr>
                    </a:p>
                  </a:txBody>
                  <a:tcPr>
                    <a:solidFill>
                      <a:srgbClr val="F2F2F2"/>
                    </a:solidFill>
                  </a:tcPr>
                </a:tc>
                <a:tc>
                  <a:txBody>
                    <a:bodyPr/>
                    <a:lstStyle/>
                    <a:p>
                      <a:r>
                        <a:rPr lang="en-US" b="0" dirty="0" err="1" smtClean="0">
                          <a:solidFill>
                            <a:schemeClr val="tx1">
                              <a:lumMod val="85000"/>
                              <a:lumOff val="15000"/>
                            </a:schemeClr>
                          </a:solidFill>
                        </a:rPr>
                        <a:t>SunGuard</a:t>
                      </a:r>
                      <a:r>
                        <a:rPr lang="en-US" b="0" baseline="0" dirty="0" smtClean="0">
                          <a:solidFill>
                            <a:schemeClr val="tx1">
                              <a:lumMod val="85000"/>
                              <a:lumOff val="15000"/>
                            </a:schemeClr>
                          </a:solidFill>
                        </a:rPr>
                        <a:t> Marketing</a:t>
                      </a:r>
                    </a:p>
                    <a:p>
                      <a:r>
                        <a:rPr lang="en-US" b="0" dirty="0" smtClean="0">
                          <a:solidFill>
                            <a:schemeClr val="tx1">
                              <a:lumMod val="85000"/>
                              <a:lumOff val="15000"/>
                            </a:schemeClr>
                          </a:solidFill>
                        </a:rPr>
                        <a:t>and </a:t>
                      </a:r>
                      <a:r>
                        <a:rPr lang="en-US" b="0" dirty="0" err="1" smtClean="0">
                          <a:solidFill>
                            <a:schemeClr val="tx1">
                              <a:lumMod val="85000"/>
                              <a:lumOff val="15000"/>
                            </a:schemeClr>
                          </a:solidFill>
                        </a:rPr>
                        <a:t>ConversationAgent</a:t>
                      </a:r>
                      <a:endParaRPr lang="en-US" b="0" dirty="0" smtClean="0">
                        <a:solidFill>
                          <a:schemeClr val="tx1">
                            <a:lumMod val="85000"/>
                            <a:lumOff val="15000"/>
                          </a:schemeClr>
                        </a:solidFill>
                      </a:endParaRPr>
                    </a:p>
                    <a:p>
                      <a:r>
                        <a:rPr lang="en-US" b="0" dirty="0" smtClean="0">
                          <a:solidFill>
                            <a:schemeClr val="tx1">
                              <a:lumMod val="85000"/>
                              <a:lumOff val="15000"/>
                            </a:schemeClr>
                          </a:solidFill>
                        </a:rPr>
                        <a:t>@</a:t>
                      </a:r>
                      <a:r>
                        <a:rPr lang="en-US" b="0" dirty="0" err="1" smtClean="0">
                          <a:solidFill>
                            <a:schemeClr val="tx1">
                              <a:lumMod val="85000"/>
                              <a:lumOff val="15000"/>
                            </a:schemeClr>
                          </a:solidFill>
                        </a:rPr>
                        <a:t>ConversationAge</a:t>
                      </a:r>
                      <a:endParaRPr lang="en-US" b="0" dirty="0">
                        <a:solidFill>
                          <a:schemeClr val="tx1">
                            <a:lumMod val="85000"/>
                            <a:lumOff val="15000"/>
                          </a:schemeClr>
                        </a:solidFill>
                      </a:endParaRPr>
                    </a:p>
                  </a:txBody>
                  <a:tcPr>
                    <a:solidFill>
                      <a:srgbClr val="F2F2F2"/>
                    </a:solidFill>
                  </a:tcPr>
                </a:tc>
                <a:tc>
                  <a:txBody>
                    <a:bodyPr/>
                    <a:lstStyle/>
                    <a:p>
                      <a:r>
                        <a:rPr lang="en-US" b="0" dirty="0" smtClean="0">
                          <a:solidFill>
                            <a:schemeClr val="tx1">
                              <a:lumMod val="85000"/>
                              <a:lumOff val="15000"/>
                            </a:schemeClr>
                          </a:solidFill>
                        </a:rPr>
                        <a:t>Motorola</a:t>
                      </a:r>
                    </a:p>
                    <a:p>
                      <a:r>
                        <a:rPr lang="en-US" b="0" dirty="0" smtClean="0">
                          <a:solidFill>
                            <a:schemeClr val="tx1">
                              <a:lumMod val="85000"/>
                              <a:lumOff val="15000"/>
                            </a:schemeClr>
                          </a:solidFill>
                        </a:rPr>
                        <a:t>Social Media Strategist &amp; MOTODEV Program Mgr.</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a:t>
                      </a:r>
                      <a:r>
                        <a:rPr lang="en-US" dirty="0" err="1" smtClean="0"/>
                        <a:t>djksar</a:t>
                      </a:r>
                      <a:endParaRPr lang="en-US" b="0" dirty="0" smtClean="0">
                        <a:solidFill>
                          <a:schemeClr val="tx1">
                            <a:lumMod val="85000"/>
                            <a:lumOff val="15000"/>
                          </a:schemeClr>
                        </a:solidFill>
                      </a:endParaRPr>
                    </a:p>
                  </a:txBody>
                  <a:tcPr>
                    <a:solidFill>
                      <a:srgbClr val="F2F2F2"/>
                    </a:solidFill>
                  </a:tcPr>
                </a:tc>
              </a:tr>
            </a:tbl>
          </a:graphicData>
        </a:graphic>
      </p:graphicFrame>
      <p:graphicFrame>
        <p:nvGraphicFramePr>
          <p:cNvPr id="4" name="Table 3"/>
          <p:cNvGraphicFramePr>
            <a:graphicFrameLocks noGrp="1"/>
          </p:cNvGraphicFramePr>
          <p:nvPr/>
        </p:nvGraphicFramePr>
        <p:xfrm>
          <a:off x="659764" y="2945372"/>
          <a:ext cx="7801791" cy="1371599"/>
        </p:xfrm>
        <a:graphic>
          <a:graphicData uri="http://schemas.openxmlformats.org/drawingml/2006/table">
            <a:tbl>
              <a:tblPr firstRow="1" bandRow="1">
                <a:tableStyleId>{5C22544A-7EE6-4342-B048-85BDC9FD1C3A}</a:tableStyleId>
              </a:tblPr>
              <a:tblGrid>
                <a:gridCol w="2600597"/>
                <a:gridCol w="2600597"/>
                <a:gridCol w="2600597"/>
              </a:tblGrid>
              <a:tr h="370840">
                <a:tc>
                  <a:txBody>
                    <a:bodyPr/>
                    <a:lstStyle/>
                    <a:p>
                      <a:r>
                        <a:rPr lang="en-US" sz="2400" b="1" dirty="0" smtClean="0">
                          <a:solidFill>
                            <a:srgbClr val="000000"/>
                          </a:solidFill>
                        </a:rPr>
                        <a:t>Aaron </a:t>
                      </a:r>
                      <a:r>
                        <a:rPr lang="en-US" sz="2400" b="1" dirty="0" err="1" smtClean="0">
                          <a:solidFill>
                            <a:srgbClr val="000000"/>
                          </a:solidFill>
                        </a:rPr>
                        <a:t>Dignan</a:t>
                      </a:r>
                      <a:endParaRPr lang="en-US" sz="2400" b="1" dirty="0">
                        <a:solidFill>
                          <a:srgbClr val="000000"/>
                        </a:solidFill>
                      </a:endParaRPr>
                    </a:p>
                  </a:txBody>
                  <a:tcPr>
                    <a:solidFill>
                      <a:schemeClr val="bg1">
                        <a:lumMod val="75000"/>
                      </a:schemeClr>
                    </a:solidFill>
                  </a:tcPr>
                </a:tc>
                <a:tc>
                  <a:txBody>
                    <a:bodyPr/>
                    <a:lstStyle/>
                    <a:p>
                      <a:r>
                        <a:rPr lang="en-US" sz="2400" b="1" dirty="0" err="1" smtClean="0">
                          <a:solidFill>
                            <a:srgbClr val="000000"/>
                          </a:solidFill>
                        </a:rPr>
                        <a:t>Shiv</a:t>
                      </a:r>
                      <a:r>
                        <a:rPr lang="en-US" sz="2400" b="1" dirty="0" smtClean="0">
                          <a:solidFill>
                            <a:srgbClr val="000000"/>
                          </a:solidFill>
                        </a:rPr>
                        <a:t> Singh</a:t>
                      </a:r>
                      <a:endParaRPr lang="en-US" sz="2400" b="1" dirty="0">
                        <a:solidFill>
                          <a:srgbClr val="000000"/>
                        </a:solidFill>
                      </a:endParaRPr>
                    </a:p>
                  </a:txBody>
                  <a:tcPr>
                    <a:solidFill>
                      <a:schemeClr val="bg1">
                        <a:lumMod val="75000"/>
                      </a:schemeClr>
                    </a:solidFill>
                  </a:tcPr>
                </a:tc>
                <a:tc>
                  <a:txBody>
                    <a:bodyPr/>
                    <a:lstStyle/>
                    <a:p>
                      <a:r>
                        <a:rPr lang="en-US" sz="2400" b="1" dirty="0" smtClean="0">
                          <a:solidFill>
                            <a:srgbClr val="000000"/>
                          </a:solidFill>
                        </a:rPr>
                        <a:t>Peter Kim</a:t>
                      </a:r>
                      <a:endParaRPr lang="en-US" sz="2400" b="1" dirty="0">
                        <a:solidFill>
                          <a:srgbClr val="000000"/>
                        </a:solidFill>
                      </a:endParaRPr>
                    </a:p>
                  </a:txBody>
                  <a:tcPr>
                    <a:solidFill>
                      <a:schemeClr val="bg1">
                        <a:lumMod val="75000"/>
                      </a:schemeClr>
                    </a:solidFill>
                  </a:tcPr>
                </a:tc>
              </a:tr>
              <a:tr h="370840">
                <a:tc>
                  <a:txBody>
                    <a:bodyPr/>
                    <a:lstStyle/>
                    <a:p>
                      <a:r>
                        <a:rPr lang="en-US" b="0" dirty="0" smtClean="0">
                          <a:solidFill>
                            <a:schemeClr val="tx1">
                              <a:lumMod val="85000"/>
                              <a:lumOff val="15000"/>
                            </a:schemeClr>
                          </a:solidFill>
                        </a:rPr>
                        <a:t>Founding</a:t>
                      </a:r>
                      <a:r>
                        <a:rPr lang="en-US" b="0" baseline="0" dirty="0" smtClean="0">
                          <a:solidFill>
                            <a:schemeClr val="tx1">
                              <a:lumMod val="85000"/>
                              <a:lumOff val="15000"/>
                            </a:schemeClr>
                          </a:solidFill>
                        </a:rPr>
                        <a:t> Partner</a:t>
                      </a:r>
                    </a:p>
                    <a:p>
                      <a:r>
                        <a:rPr lang="en-US" b="0" baseline="0" dirty="0" smtClean="0">
                          <a:solidFill>
                            <a:schemeClr val="tx1">
                              <a:lumMod val="85000"/>
                              <a:lumOff val="15000"/>
                            </a:schemeClr>
                          </a:solidFill>
                        </a:rPr>
                        <a:t>Undercurrent</a:t>
                      </a:r>
                    </a:p>
                    <a:p>
                      <a:r>
                        <a:rPr lang="en-US" b="0" baseline="0" dirty="0" smtClean="0">
                          <a:solidFill>
                            <a:schemeClr val="tx1">
                              <a:lumMod val="85000"/>
                              <a:lumOff val="15000"/>
                            </a:schemeClr>
                          </a:solidFill>
                        </a:rPr>
                        <a:t>@</a:t>
                      </a:r>
                      <a:r>
                        <a:rPr lang="en-US" b="0" baseline="0" dirty="0" err="1" smtClean="0">
                          <a:solidFill>
                            <a:schemeClr val="tx1">
                              <a:lumMod val="85000"/>
                              <a:lumOff val="15000"/>
                            </a:schemeClr>
                          </a:solidFill>
                        </a:rPr>
                        <a:t>aarondignan</a:t>
                      </a:r>
                      <a:endParaRPr lang="en-US" b="0" dirty="0">
                        <a:solidFill>
                          <a:schemeClr val="tx1">
                            <a:lumMod val="85000"/>
                            <a:lumOff val="15000"/>
                          </a:schemeClr>
                        </a:solidFill>
                      </a:endParaRPr>
                    </a:p>
                  </a:txBody>
                  <a:tcPr>
                    <a:solidFill>
                      <a:schemeClr val="bg1">
                        <a:lumMod val="95000"/>
                      </a:schemeClr>
                    </a:solidFill>
                  </a:tcPr>
                </a:tc>
                <a:tc>
                  <a:txBody>
                    <a:bodyPr/>
                    <a:lstStyle/>
                    <a:p>
                      <a:r>
                        <a:rPr lang="en-US" b="0" dirty="0" err="1" smtClean="0">
                          <a:solidFill>
                            <a:schemeClr val="tx1">
                              <a:lumMod val="85000"/>
                              <a:lumOff val="15000"/>
                            </a:schemeClr>
                          </a:solidFill>
                        </a:rPr>
                        <a:t>Razorfish</a:t>
                      </a:r>
                      <a:endParaRPr lang="en-US" b="0" dirty="0" smtClean="0">
                        <a:solidFill>
                          <a:schemeClr val="tx1">
                            <a:lumMod val="85000"/>
                            <a:lumOff val="15000"/>
                          </a:schemeClr>
                        </a:solidFill>
                      </a:endParaRPr>
                    </a:p>
                    <a:p>
                      <a:r>
                        <a:rPr lang="en-US" b="0" dirty="0" smtClean="0">
                          <a:solidFill>
                            <a:schemeClr val="tx1">
                              <a:lumMod val="85000"/>
                              <a:lumOff val="15000"/>
                            </a:schemeClr>
                          </a:solidFill>
                        </a:rPr>
                        <a:t>Global Social Media Lead</a:t>
                      </a:r>
                    </a:p>
                    <a:p>
                      <a:pPr marL="0" marR="0" indent="0" algn="l" defTabSz="457200" rtl="0" eaLnBrk="1" fontAlgn="auto" latinLnBrk="0" hangingPunct="1">
                        <a:lnSpc>
                          <a:spcPct val="100000"/>
                        </a:lnSpc>
                        <a:spcBef>
                          <a:spcPts val="0"/>
                        </a:spcBef>
                        <a:spcAft>
                          <a:spcPts val="0"/>
                        </a:spcAft>
                        <a:buClrTx/>
                        <a:buSzTx/>
                        <a:buFontTx/>
                        <a:buNone/>
                        <a:tabLst/>
                        <a:defRPr/>
                      </a:pPr>
                      <a:r>
                        <a:rPr lang="en-US" b="0" dirty="0" smtClean="0">
                          <a:solidFill>
                            <a:schemeClr val="tx1">
                              <a:lumMod val="85000"/>
                              <a:lumOff val="15000"/>
                            </a:schemeClr>
                          </a:solidFill>
                        </a:rPr>
                        <a:t>@</a:t>
                      </a:r>
                      <a:r>
                        <a:rPr lang="en-US" b="0" dirty="0" err="1" smtClean="0">
                          <a:solidFill>
                            <a:schemeClr val="tx1">
                              <a:lumMod val="85000"/>
                              <a:lumOff val="15000"/>
                            </a:schemeClr>
                          </a:solidFill>
                        </a:rPr>
                        <a:t>shivsingh</a:t>
                      </a:r>
                      <a:endParaRPr lang="en-US" b="0" dirty="0" smtClean="0">
                        <a:solidFill>
                          <a:schemeClr val="tx1">
                            <a:lumMod val="85000"/>
                            <a:lumOff val="15000"/>
                          </a:schemeClr>
                        </a:solidFill>
                      </a:endParaRPr>
                    </a:p>
                  </a:txBody>
                  <a:tcPr>
                    <a:solidFill>
                      <a:schemeClr val="bg1">
                        <a:lumMod val="95000"/>
                      </a:schemeClr>
                    </a:solidFill>
                  </a:tcPr>
                </a:tc>
                <a:tc>
                  <a:txBody>
                    <a:bodyPr/>
                    <a:lstStyle/>
                    <a:p>
                      <a:r>
                        <a:rPr lang="en-US" b="0" dirty="0" err="1" smtClean="0">
                          <a:solidFill>
                            <a:schemeClr val="tx1">
                              <a:lumMod val="85000"/>
                              <a:lumOff val="15000"/>
                            </a:schemeClr>
                          </a:solidFill>
                        </a:rPr>
                        <a:t>Dachis</a:t>
                      </a:r>
                      <a:r>
                        <a:rPr lang="en-US" b="0" baseline="0" dirty="0" smtClean="0">
                          <a:solidFill>
                            <a:schemeClr val="tx1">
                              <a:lumMod val="85000"/>
                              <a:lumOff val="15000"/>
                            </a:schemeClr>
                          </a:solidFill>
                        </a:rPr>
                        <a:t> Group</a:t>
                      </a:r>
                    </a:p>
                    <a:p>
                      <a:r>
                        <a:rPr lang="en-US" b="0" baseline="0" dirty="0" smtClean="0">
                          <a:solidFill>
                            <a:schemeClr val="tx1">
                              <a:lumMod val="85000"/>
                              <a:lumOff val="15000"/>
                            </a:schemeClr>
                          </a:solidFill>
                        </a:rPr>
                        <a:t>Managing Director</a:t>
                      </a:r>
                    </a:p>
                    <a:p>
                      <a:pPr marL="0" marR="0" indent="0" algn="l" defTabSz="457200" rtl="0" eaLnBrk="1" fontAlgn="auto" latinLnBrk="0" hangingPunct="1">
                        <a:lnSpc>
                          <a:spcPct val="100000"/>
                        </a:lnSpc>
                        <a:spcBef>
                          <a:spcPts val="0"/>
                        </a:spcBef>
                        <a:spcAft>
                          <a:spcPts val="0"/>
                        </a:spcAft>
                        <a:buClrTx/>
                        <a:buSzTx/>
                        <a:buFontTx/>
                        <a:buNone/>
                        <a:tabLst/>
                        <a:defRPr/>
                      </a:pPr>
                      <a:r>
                        <a:rPr lang="en-US" b="0" dirty="0" smtClean="0">
                          <a:solidFill>
                            <a:schemeClr val="tx1">
                              <a:lumMod val="85000"/>
                              <a:lumOff val="15000"/>
                            </a:schemeClr>
                          </a:solidFill>
                        </a:rPr>
                        <a:t>@</a:t>
                      </a:r>
                      <a:r>
                        <a:rPr lang="en-US" b="0" dirty="0" err="1" smtClean="0">
                          <a:solidFill>
                            <a:schemeClr val="tx1">
                              <a:lumMod val="85000"/>
                              <a:lumOff val="15000"/>
                            </a:schemeClr>
                          </a:solidFill>
                        </a:rPr>
                        <a:t>peterkim</a:t>
                      </a:r>
                      <a:endParaRPr lang="en-US" b="0" dirty="0" smtClean="0">
                        <a:solidFill>
                          <a:schemeClr val="tx1">
                            <a:lumMod val="85000"/>
                            <a:lumOff val="15000"/>
                          </a:schemeClr>
                        </a:solidFill>
                      </a:endParaRPr>
                    </a:p>
                  </a:txBody>
                  <a:tcPr>
                    <a:solidFill>
                      <a:schemeClr val="bg1">
                        <a:lumMod val="95000"/>
                      </a:schemeClr>
                    </a:solidFill>
                  </a:tcPr>
                </a:tc>
              </a:tr>
            </a:tbl>
          </a:graphicData>
        </a:graphic>
      </p:graphicFrame>
      <p:graphicFrame>
        <p:nvGraphicFramePr>
          <p:cNvPr id="5" name="Table 4"/>
          <p:cNvGraphicFramePr>
            <a:graphicFrameLocks noGrp="1"/>
          </p:cNvGraphicFramePr>
          <p:nvPr/>
        </p:nvGraphicFramePr>
        <p:xfrm>
          <a:off x="659764" y="4684722"/>
          <a:ext cx="7801791" cy="1371599"/>
        </p:xfrm>
        <a:graphic>
          <a:graphicData uri="http://schemas.openxmlformats.org/drawingml/2006/table">
            <a:tbl>
              <a:tblPr firstRow="1" bandRow="1">
                <a:tableStyleId>{5C22544A-7EE6-4342-B048-85BDC9FD1C3A}</a:tableStyleId>
              </a:tblPr>
              <a:tblGrid>
                <a:gridCol w="2600597"/>
                <a:gridCol w="2600597"/>
                <a:gridCol w="2600597"/>
              </a:tblGrid>
              <a:tr h="370840">
                <a:tc>
                  <a:txBody>
                    <a:bodyPr/>
                    <a:lstStyle/>
                    <a:p>
                      <a:r>
                        <a:rPr lang="en-US" sz="2400" b="1" dirty="0" smtClean="0">
                          <a:solidFill>
                            <a:srgbClr val="000000"/>
                          </a:solidFill>
                        </a:rPr>
                        <a:t>Jennifer Zeszut</a:t>
                      </a:r>
                      <a:endParaRPr lang="en-US" sz="2400" b="1" dirty="0">
                        <a:solidFill>
                          <a:srgbClr val="000000"/>
                        </a:solidFill>
                      </a:endParaRPr>
                    </a:p>
                  </a:txBody>
                  <a:tcPr>
                    <a:solidFill>
                      <a:srgbClr val="BFBFBF"/>
                    </a:solidFill>
                  </a:tcPr>
                </a:tc>
                <a:tc>
                  <a:txBody>
                    <a:bodyPr/>
                    <a:lstStyle/>
                    <a:p>
                      <a:r>
                        <a:rPr lang="en-US" sz="2400" b="1" dirty="0" smtClean="0">
                          <a:solidFill>
                            <a:srgbClr val="000000"/>
                          </a:solidFill>
                        </a:rPr>
                        <a:t>Margaret Francis</a:t>
                      </a:r>
                      <a:endParaRPr lang="en-US" sz="2400" b="1" dirty="0">
                        <a:solidFill>
                          <a:srgbClr val="000000"/>
                        </a:solidFill>
                      </a:endParaRPr>
                    </a:p>
                  </a:txBody>
                  <a:tcPr>
                    <a:solidFill>
                      <a:srgbClr val="BFBFBF"/>
                    </a:solidFill>
                  </a:tcPr>
                </a:tc>
                <a:tc>
                  <a:txBody>
                    <a:bodyPr/>
                    <a:lstStyle/>
                    <a:p>
                      <a:r>
                        <a:rPr lang="en-US" sz="2400" b="1" dirty="0" smtClean="0">
                          <a:solidFill>
                            <a:srgbClr val="000000"/>
                          </a:solidFill>
                        </a:rPr>
                        <a:t>Liza </a:t>
                      </a:r>
                      <a:r>
                        <a:rPr lang="en-US" sz="2400" b="1" dirty="0" err="1" smtClean="0">
                          <a:solidFill>
                            <a:srgbClr val="000000"/>
                          </a:solidFill>
                        </a:rPr>
                        <a:t>Sperling</a:t>
                      </a:r>
                      <a:endParaRPr lang="en-US" sz="2400" b="1" dirty="0">
                        <a:solidFill>
                          <a:srgbClr val="000000"/>
                        </a:solidFill>
                      </a:endParaRPr>
                    </a:p>
                  </a:txBody>
                  <a:tcPr>
                    <a:solidFill>
                      <a:srgbClr val="BFBFBF"/>
                    </a:solidFill>
                  </a:tcPr>
                </a:tc>
              </a:tr>
              <a:tr h="370840">
                <a:tc>
                  <a:txBody>
                    <a:bodyPr/>
                    <a:lstStyle/>
                    <a:p>
                      <a:r>
                        <a:rPr lang="en-US" b="0" dirty="0" smtClean="0">
                          <a:solidFill>
                            <a:schemeClr val="tx1">
                              <a:lumMod val="85000"/>
                              <a:lumOff val="15000"/>
                            </a:schemeClr>
                          </a:solidFill>
                        </a:rPr>
                        <a:t>CEO,</a:t>
                      </a:r>
                      <a:r>
                        <a:rPr lang="en-US" b="0" baseline="0" dirty="0" smtClean="0">
                          <a:solidFill>
                            <a:schemeClr val="tx1">
                              <a:lumMod val="85000"/>
                              <a:lumOff val="15000"/>
                            </a:schemeClr>
                          </a:solidFill>
                        </a:rPr>
                        <a:t> Scout Labs</a:t>
                      </a:r>
                    </a:p>
                    <a:p>
                      <a:pPr marL="0" marR="0" indent="0" algn="l" defTabSz="457200" rtl="0" eaLnBrk="1" fontAlgn="auto" latinLnBrk="0" hangingPunct="1">
                        <a:lnSpc>
                          <a:spcPct val="100000"/>
                        </a:lnSpc>
                        <a:spcBef>
                          <a:spcPts val="0"/>
                        </a:spcBef>
                        <a:spcAft>
                          <a:spcPts val="0"/>
                        </a:spcAft>
                        <a:buClrTx/>
                        <a:buSzTx/>
                        <a:buFontTx/>
                        <a:buNone/>
                        <a:tabLst/>
                        <a:defRPr/>
                      </a:pPr>
                      <a:r>
                        <a:rPr lang="en-US" b="0" dirty="0" smtClean="0">
                          <a:solidFill>
                            <a:schemeClr val="tx1">
                              <a:lumMod val="85000"/>
                              <a:lumOff val="15000"/>
                            </a:schemeClr>
                          </a:solidFill>
                        </a:rPr>
                        <a:t>@</a:t>
                      </a:r>
                      <a:r>
                        <a:rPr lang="en-US" b="0" dirty="0" err="1" smtClean="0">
                          <a:solidFill>
                            <a:schemeClr val="tx1">
                              <a:lumMod val="85000"/>
                              <a:lumOff val="15000"/>
                            </a:schemeClr>
                          </a:solidFill>
                        </a:rPr>
                        <a:t>jenniferland</a:t>
                      </a:r>
                      <a:endParaRPr lang="en-US" b="0" dirty="0" smtClean="0">
                        <a:solidFill>
                          <a:schemeClr val="tx1">
                            <a:lumMod val="85000"/>
                            <a:lumOff val="15000"/>
                          </a:schemeClr>
                        </a:solidFill>
                      </a:endParaRPr>
                    </a:p>
                  </a:txBody>
                  <a:tcPr>
                    <a:solidFill>
                      <a:srgbClr val="F2F2F2"/>
                    </a:solidFill>
                  </a:tcPr>
                </a:tc>
                <a:tc>
                  <a:txBody>
                    <a:bodyPr/>
                    <a:lstStyle/>
                    <a:p>
                      <a:r>
                        <a:rPr lang="en-US" b="0" dirty="0" smtClean="0">
                          <a:solidFill>
                            <a:schemeClr val="tx1">
                              <a:lumMod val="85000"/>
                              <a:lumOff val="15000"/>
                            </a:schemeClr>
                          </a:solidFill>
                        </a:rPr>
                        <a:t>VP of Product</a:t>
                      </a:r>
                    </a:p>
                    <a:p>
                      <a:r>
                        <a:rPr lang="en-US" b="0" dirty="0" smtClean="0">
                          <a:solidFill>
                            <a:schemeClr val="tx1">
                              <a:lumMod val="85000"/>
                              <a:lumOff val="15000"/>
                            </a:schemeClr>
                          </a:solidFill>
                        </a:rPr>
                        <a:t>Scout</a:t>
                      </a:r>
                      <a:r>
                        <a:rPr lang="en-US" b="0" baseline="0" dirty="0" smtClean="0">
                          <a:solidFill>
                            <a:schemeClr val="tx1">
                              <a:lumMod val="85000"/>
                              <a:lumOff val="15000"/>
                            </a:schemeClr>
                          </a:solidFill>
                        </a:rPr>
                        <a:t> Labs</a:t>
                      </a:r>
                    </a:p>
                    <a:p>
                      <a:pPr marL="0" marR="0" indent="0" algn="l" defTabSz="457200" rtl="0" eaLnBrk="1" fontAlgn="auto" latinLnBrk="0" hangingPunct="1">
                        <a:lnSpc>
                          <a:spcPct val="100000"/>
                        </a:lnSpc>
                        <a:spcBef>
                          <a:spcPts val="0"/>
                        </a:spcBef>
                        <a:spcAft>
                          <a:spcPts val="0"/>
                        </a:spcAft>
                        <a:buClrTx/>
                        <a:buSzTx/>
                        <a:buFontTx/>
                        <a:buNone/>
                        <a:tabLst/>
                        <a:defRPr/>
                      </a:pPr>
                      <a:r>
                        <a:rPr lang="en-US" b="0" dirty="0" smtClean="0">
                          <a:solidFill>
                            <a:schemeClr val="tx1">
                              <a:lumMod val="85000"/>
                              <a:lumOff val="15000"/>
                            </a:schemeClr>
                          </a:solidFill>
                        </a:rPr>
                        <a:t>@</a:t>
                      </a:r>
                      <a:r>
                        <a:rPr lang="en-US" b="0" dirty="0" err="1" smtClean="0">
                          <a:solidFill>
                            <a:schemeClr val="tx1">
                              <a:lumMod val="85000"/>
                              <a:lumOff val="15000"/>
                            </a:schemeClr>
                          </a:solidFill>
                        </a:rPr>
                        <a:t>margaretfrancis</a:t>
                      </a:r>
                      <a:endParaRPr lang="en-US" b="0" dirty="0" smtClean="0">
                        <a:solidFill>
                          <a:schemeClr val="tx1">
                            <a:lumMod val="85000"/>
                            <a:lumOff val="15000"/>
                          </a:schemeClr>
                        </a:solidFill>
                      </a:endParaRPr>
                    </a:p>
                  </a:txBody>
                  <a:tcPr>
                    <a:solidFill>
                      <a:srgbClr val="F2F2F2"/>
                    </a:solidFill>
                  </a:tcPr>
                </a:tc>
                <a:tc>
                  <a:txBody>
                    <a:bodyPr/>
                    <a:lstStyle/>
                    <a:p>
                      <a:r>
                        <a:rPr lang="en-US" b="0" dirty="0" smtClean="0">
                          <a:solidFill>
                            <a:schemeClr val="tx1">
                              <a:lumMod val="85000"/>
                              <a:lumOff val="15000"/>
                            </a:schemeClr>
                          </a:solidFill>
                        </a:rPr>
                        <a:t>Account</a:t>
                      </a:r>
                      <a:r>
                        <a:rPr lang="en-US" b="0" baseline="0" dirty="0" smtClean="0">
                          <a:solidFill>
                            <a:schemeClr val="tx1">
                              <a:lumMod val="85000"/>
                              <a:lumOff val="15000"/>
                            </a:schemeClr>
                          </a:solidFill>
                        </a:rPr>
                        <a:t> Manager</a:t>
                      </a:r>
                    </a:p>
                    <a:p>
                      <a:r>
                        <a:rPr lang="en-US" b="0" baseline="0" dirty="0" smtClean="0">
                          <a:solidFill>
                            <a:schemeClr val="tx1">
                              <a:lumMod val="85000"/>
                              <a:lumOff val="15000"/>
                            </a:schemeClr>
                          </a:solidFill>
                        </a:rPr>
                        <a:t>Scout Labs</a:t>
                      </a:r>
                    </a:p>
                    <a:p>
                      <a:pPr marL="0" marR="0" indent="0" algn="l" defTabSz="457200" rtl="0" eaLnBrk="1" fontAlgn="auto" latinLnBrk="0" hangingPunct="1">
                        <a:lnSpc>
                          <a:spcPct val="100000"/>
                        </a:lnSpc>
                        <a:spcBef>
                          <a:spcPts val="0"/>
                        </a:spcBef>
                        <a:spcAft>
                          <a:spcPts val="0"/>
                        </a:spcAft>
                        <a:buClrTx/>
                        <a:buSzTx/>
                        <a:buFontTx/>
                        <a:buNone/>
                        <a:tabLst/>
                        <a:defRPr/>
                      </a:pPr>
                      <a:r>
                        <a:rPr lang="en-US" b="0" dirty="0" smtClean="0">
                          <a:solidFill>
                            <a:schemeClr val="tx1">
                              <a:lumMod val="85000"/>
                              <a:lumOff val="15000"/>
                            </a:schemeClr>
                          </a:solidFill>
                        </a:rPr>
                        <a:t>@</a:t>
                      </a:r>
                      <a:r>
                        <a:rPr lang="en-US" b="0" dirty="0" err="1" smtClean="0">
                          <a:solidFill>
                            <a:schemeClr val="tx1">
                              <a:lumMod val="85000"/>
                              <a:lumOff val="15000"/>
                            </a:schemeClr>
                          </a:solidFill>
                        </a:rPr>
                        <a:t>lizasperling</a:t>
                      </a:r>
                      <a:endParaRPr lang="en-US" b="0" dirty="0" smtClean="0">
                        <a:solidFill>
                          <a:schemeClr val="tx1">
                            <a:lumMod val="85000"/>
                            <a:lumOff val="15000"/>
                          </a:schemeClr>
                        </a:solidFill>
                      </a:endParaRPr>
                    </a:p>
                  </a:txBody>
                  <a:tcPr>
                    <a:solidFill>
                      <a:srgbClr val="F2F2F2"/>
                    </a:solidFill>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77754"/>
            <a:ext cx="8229600" cy="2010045"/>
          </a:xfrm>
          <a:solidFill>
            <a:schemeClr val="bg1"/>
          </a:solidFill>
        </p:spPr>
        <p:txBody>
          <a:bodyPr vert="horz" lIns="91440" tIns="45720" rIns="91440" bIns="45720" rtlCol="0" anchor="ctr">
            <a:noAutofit/>
          </a:bodyPr>
          <a:lstStyle/>
          <a:p>
            <a:r>
              <a:rPr lang="en-US" sz="6600" dirty="0" smtClean="0">
                <a:solidFill>
                  <a:schemeClr val="tx1"/>
                </a:solidFill>
              </a:rPr>
              <a:t>Operationalizing </a:t>
            </a:r>
            <a:br>
              <a:rPr lang="en-US" sz="6600" dirty="0" smtClean="0">
                <a:solidFill>
                  <a:schemeClr val="tx1"/>
                </a:solidFill>
              </a:rPr>
            </a:br>
            <a:r>
              <a:rPr lang="en-US" sz="6600" dirty="0" smtClean="0">
                <a:solidFill>
                  <a:schemeClr val="tx1"/>
                </a:solidFill>
              </a:rPr>
              <a:t>the Use of Social </a:t>
            </a:r>
            <a:r>
              <a:rPr lang="en-US" sz="6600" dirty="0" smtClean="0">
                <a:solidFill>
                  <a:schemeClr val="tx1"/>
                </a:solidFill>
              </a:rPr>
              <a:t>Media</a:t>
            </a:r>
            <a:endParaRPr lang="en-US" sz="6600" dirty="0">
              <a:solidFill>
                <a:schemeClr val="tx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pSp>
        <p:nvGrpSpPr>
          <p:cNvPr id="6" name="Group 5"/>
          <p:cNvGrpSpPr/>
          <p:nvPr/>
        </p:nvGrpSpPr>
        <p:grpSpPr>
          <a:xfrm>
            <a:off x="0" y="0"/>
            <a:ext cx="9144000" cy="6857999"/>
            <a:chOff x="0" y="0"/>
            <a:chExt cx="9144000" cy="6857999"/>
          </a:xfrm>
        </p:grpSpPr>
        <p:pic>
          <p:nvPicPr>
            <p:cNvPr id="4" name="Picture 3"/>
            <p:cNvPicPr>
              <a:picLocks noChangeAspect="1"/>
            </p:cNvPicPr>
            <p:nvPr/>
          </p:nvPicPr>
          <p:blipFill>
            <a:blip r:embed="rId3"/>
            <a:stretch>
              <a:fillRect/>
            </a:stretch>
          </p:blipFill>
          <p:spPr>
            <a:xfrm>
              <a:off x="0" y="0"/>
              <a:ext cx="9144000" cy="5221111"/>
            </a:xfrm>
            <a:prstGeom prst="rect">
              <a:avLst/>
            </a:prstGeom>
          </p:spPr>
        </p:pic>
        <p:pic>
          <p:nvPicPr>
            <p:cNvPr id="5" name="Picture 4"/>
            <p:cNvPicPr>
              <a:picLocks noChangeAspect="1"/>
            </p:cNvPicPr>
            <p:nvPr/>
          </p:nvPicPr>
          <p:blipFill>
            <a:blip r:embed="rId3"/>
            <a:srcRect t="89784"/>
            <a:stretch>
              <a:fillRect/>
            </a:stretch>
          </p:blipFill>
          <p:spPr>
            <a:xfrm>
              <a:off x="0" y="4840110"/>
              <a:ext cx="9144000" cy="2017889"/>
            </a:xfrm>
            <a:prstGeom prst="rect">
              <a:avLst/>
            </a:prstGeom>
          </p:spPr>
        </p:pic>
      </p:grpSp>
      <p:sp>
        <p:nvSpPr>
          <p:cNvPr id="2" name="Title 1"/>
          <p:cNvSpPr>
            <a:spLocks noGrp="1"/>
          </p:cNvSpPr>
          <p:nvPr>
            <p:ph type="title"/>
          </p:nvPr>
        </p:nvSpPr>
        <p:spPr>
          <a:xfrm>
            <a:off x="0" y="4222858"/>
            <a:ext cx="9144000" cy="1432058"/>
          </a:xfrm>
        </p:spPr>
        <p:txBody>
          <a:bodyPr/>
          <a:lstStyle/>
          <a:p>
            <a:r>
              <a:rPr lang="en-US" dirty="0" smtClean="0"/>
              <a:t>1</a:t>
            </a:r>
            <a:r>
              <a:rPr lang="en-US" dirty="0" smtClean="0"/>
              <a:t>.  </a:t>
            </a:r>
            <a:r>
              <a:rPr lang="en-US" dirty="0" smtClean="0"/>
              <a:t>Spread the Good Word</a:t>
            </a:r>
            <a:endParaRPr lang="en-US" dirty="0"/>
          </a:p>
        </p:txBody>
      </p:sp>
      <p:sp>
        <p:nvSpPr>
          <p:cNvPr id="3" name="Content Placeholder 2"/>
          <p:cNvSpPr>
            <a:spLocks noGrp="1"/>
          </p:cNvSpPr>
          <p:nvPr>
            <p:ph idx="1"/>
          </p:nvPr>
        </p:nvSpPr>
        <p:spPr>
          <a:xfrm>
            <a:off x="457200" y="5700889"/>
            <a:ext cx="8229600" cy="724664"/>
          </a:xfrm>
          <a:noFill/>
        </p:spPr>
        <p:txBody>
          <a:bodyPr>
            <a:normAutofit/>
          </a:bodyPr>
          <a:lstStyle/>
          <a:p>
            <a:r>
              <a:rPr lang="en-US" dirty="0" smtClean="0">
                <a:solidFill>
                  <a:srgbClr val="7F7F7F"/>
                </a:solidFill>
              </a:rPr>
              <a:t>Share</a:t>
            </a:r>
            <a:r>
              <a:rPr lang="en-US" dirty="0" smtClean="0">
                <a:solidFill>
                  <a:srgbClr val="7F7F7F"/>
                </a:solidFill>
              </a:rPr>
              <a:t> company </a:t>
            </a:r>
            <a:r>
              <a:rPr lang="en-US" dirty="0" smtClean="0">
                <a:solidFill>
                  <a:srgbClr val="7F7F7F"/>
                </a:solidFill>
              </a:rPr>
              <a:t>news and developments.</a:t>
            </a:r>
            <a:endParaRPr lang="en-US" dirty="0">
              <a:solidFill>
                <a:srgbClr val="7F7F7F"/>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grayscl/>
          </a:blip>
          <a:srcRect l="4205" r="3558"/>
          <a:stretch>
            <a:fillRect/>
          </a:stretch>
        </p:blipFill>
        <p:spPr>
          <a:xfrm>
            <a:off x="0" y="1405470"/>
            <a:ext cx="9144000" cy="5452530"/>
          </a:xfrm>
          <a:prstGeom prst="rect">
            <a:avLst/>
          </a:prstGeom>
        </p:spPr>
      </p:pic>
      <p:sp>
        <p:nvSpPr>
          <p:cNvPr id="2" name="Title 1"/>
          <p:cNvSpPr>
            <a:spLocks noGrp="1"/>
          </p:cNvSpPr>
          <p:nvPr>
            <p:ph type="title"/>
          </p:nvPr>
        </p:nvSpPr>
        <p:spPr>
          <a:xfrm>
            <a:off x="0" y="0"/>
            <a:ext cx="9144000" cy="1432058"/>
          </a:xfrm>
        </p:spPr>
        <p:txBody>
          <a:bodyPr>
            <a:normAutofit/>
          </a:bodyPr>
          <a:lstStyle/>
          <a:p>
            <a:r>
              <a:rPr lang="en-US" dirty="0" smtClean="0"/>
              <a:t>2.  </a:t>
            </a:r>
            <a:r>
              <a:rPr lang="en-US" dirty="0" smtClean="0"/>
              <a:t>Customer Support (or CYA)</a:t>
            </a:r>
            <a:endParaRPr lang="en-US" dirty="0"/>
          </a:p>
        </p:txBody>
      </p:sp>
      <p:sp>
        <p:nvSpPr>
          <p:cNvPr id="3" name="Content Placeholder 2"/>
          <p:cNvSpPr>
            <a:spLocks noGrp="1"/>
          </p:cNvSpPr>
          <p:nvPr>
            <p:ph idx="1"/>
          </p:nvPr>
        </p:nvSpPr>
        <p:spPr>
          <a:xfrm>
            <a:off x="485422" y="5681768"/>
            <a:ext cx="8229600" cy="1111308"/>
          </a:xfrm>
        </p:spPr>
        <p:txBody>
          <a:bodyPr>
            <a:normAutofit lnSpcReduction="10000"/>
          </a:bodyPr>
          <a:lstStyle/>
          <a:p>
            <a:pPr algn="ctr"/>
            <a:r>
              <a:rPr lang="en-US" dirty="0" smtClean="0"/>
              <a:t>Be on the lookout for problems that you can proactively solve.</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731895" y="0"/>
            <a:ext cx="5644141" cy="3774744"/>
          </a:xfrm>
          <a:prstGeom prst="rect">
            <a:avLst/>
          </a:prstGeom>
        </p:spPr>
      </p:pic>
      <p:sp>
        <p:nvSpPr>
          <p:cNvPr id="2" name="Title 1"/>
          <p:cNvSpPr>
            <a:spLocks noGrp="1"/>
          </p:cNvSpPr>
          <p:nvPr>
            <p:ph type="title"/>
          </p:nvPr>
        </p:nvSpPr>
        <p:spPr>
          <a:xfrm>
            <a:off x="0" y="3774744"/>
            <a:ext cx="9144000" cy="1432058"/>
          </a:xfrm>
        </p:spPr>
        <p:txBody>
          <a:bodyPr/>
          <a:lstStyle/>
          <a:p>
            <a:r>
              <a:rPr lang="en-US" dirty="0" smtClean="0"/>
              <a:t>3.  </a:t>
            </a:r>
            <a:r>
              <a:rPr lang="en-US" dirty="0" smtClean="0"/>
              <a:t>Look for Customers. Retain Customers.</a:t>
            </a:r>
            <a:endParaRPr lang="en-US" dirty="0"/>
          </a:p>
        </p:txBody>
      </p:sp>
      <p:sp>
        <p:nvSpPr>
          <p:cNvPr id="3" name="Content Placeholder 2"/>
          <p:cNvSpPr>
            <a:spLocks noGrp="1"/>
          </p:cNvSpPr>
          <p:nvPr>
            <p:ph idx="1"/>
          </p:nvPr>
        </p:nvSpPr>
        <p:spPr>
          <a:xfrm>
            <a:off x="338668" y="5201994"/>
            <a:ext cx="8452554" cy="1232673"/>
          </a:xfrm>
          <a:noFill/>
        </p:spPr>
        <p:txBody>
          <a:bodyPr>
            <a:normAutofit/>
          </a:bodyPr>
          <a:lstStyle/>
          <a:p>
            <a:r>
              <a:rPr lang="en-US" sz="2800" dirty="0" smtClean="0">
                <a:solidFill>
                  <a:schemeClr val="tx1">
                    <a:lumMod val="50000"/>
                    <a:lumOff val="50000"/>
                  </a:schemeClr>
                </a:solidFill>
              </a:rPr>
              <a:t>Your potential customers are online.  Find them.</a:t>
            </a:r>
          </a:p>
          <a:p>
            <a:r>
              <a:rPr lang="en-US" sz="2800" dirty="0" smtClean="0">
                <a:solidFill>
                  <a:schemeClr val="tx1">
                    <a:lumMod val="50000"/>
                    <a:lumOff val="50000"/>
                  </a:schemeClr>
                </a:solidFill>
              </a:rPr>
              <a:t>Get to know them.  Make sure they know you.</a:t>
            </a:r>
            <a:endParaRPr lang="en-US" sz="2800" dirty="0">
              <a:solidFill>
                <a:schemeClr val="tx1">
                  <a:lumMod val="50000"/>
                  <a:lumOff val="50000"/>
                </a:schemeClr>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grayscl/>
          </a:blip>
          <a:stretch>
            <a:fillRect/>
          </a:stretch>
        </p:blipFill>
        <p:spPr>
          <a:xfrm>
            <a:off x="1861500" y="6"/>
            <a:ext cx="5143495" cy="6857993"/>
          </a:xfrm>
          <a:prstGeom prst="rect">
            <a:avLst/>
          </a:prstGeom>
        </p:spPr>
      </p:pic>
      <p:sp>
        <p:nvSpPr>
          <p:cNvPr id="2" name="Title 1"/>
          <p:cNvSpPr>
            <a:spLocks noGrp="1"/>
          </p:cNvSpPr>
          <p:nvPr>
            <p:ph type="title"/>
          </p:nvPr>
        </p:nvSpPr>
        <p:spPr>
          <a:xfrm>
            <a:off x="0" y="581130"/>
            <a:ext cx="9144000" cy="1432058"/>
          </a:xfrm>
        </p:spPr>
        <p:txBody>
          <a:bodyPr/>
          <a:lstStyle/>
          <a:p>
            <a:r>
              <a:rPr lang="en-US" dirty="0" smtClean="0"/>
              <a:t>4.  Community Engagement</a:t>
            </a:r>
            <a:endParaRPr lang="en-US" dirty="0"/>
          </a:p>
        </p:txBody>
      </p:sp>
      <p:sp>
        <p:nvSpPr>
          <p:cNvPr id="3" name="Content Placeholder 2"/>
          <p:cNvSpPr>
            <a:spLocks noGrp="1"/>
          </p:cNvSpPr>
          <p:nvPr>
            <p:ph idx="1"/>
          </p:nvPr>
        </p:nvSpPr>
        <p:spPr>
          <a:xfrm>
            <a:off x="1827634" y="5753692"/>
            <a:ext cx="5143495" cy="1232673"/>
          </a:xfrm>
          <a:noFill/>
        </p:spPr>
        <p:txBody>
          <a:bodyPr>
            <a:normAutofit/>
          </a:bodyPr>
          <a:lstStyle/>
          <a:p>
            <a:r>
              <a:rPr lang="en-US" sz="3200" dirty="0" smtClean="0">
                <a:solidFill>
                  <a:schemeClr val="bg1"/>
                </a:solidFill>
              </a:rPr>
              <a:t>Know who matters. Connect. Stay Engaged.  Be part of it.</a:t>
            </a:r>
            <a:endParaRPr lang="en-US" sz="3200" dirty="0">
              <a:solidFill>
                <a:schemeClr val="bg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grayscl/>
          </a:blip>
          <a:stretch>
            <a:fillRect/>
          </a:stretch>
        </p:blipFill>
        <p:spPr>
          <a:xfrm>
            <a:off x="1134527" y="-1"/>
            <a:ext cx="6866467" cy="6866467"/>
          </a:xfrm>
          <a:prstGeom prst="rect">
            <a:avLst/>
          </a:prstGeom>
        </p:spPr>
      </p:pic>
      <p:pic>
        <p:nvPicPr>
          <p:cNvPr id="5" name="Picture 4"/>
          <p:cNvPicPr>
            <a:picLocks noChangeAspect="1"/>
          </p:cNvPicPr>
          <p:nvPr/>
        </p:nvPicPr>
        <p:blipFill>
          <a:blip r:embed="rId3">
            <a:grayscl/>
          </a:blip>
          <a:srcRect r="81861"/>
          <a:stretch>
            <a:fillRect/>
          </a:stretch>
        </p:blipFill>
        <p:spPr>
          <a:xfrm>
            <a:off x="-13655" y="-27310"/>
            <a:ext cx="1245481" cy="6921086"/>
          </a:xfrm>
          <a:prstGeom prst="rect">
            <a:avLst/>
          </a:prstGeom>
        </p:spPr>
      </p:pic>
      <p:pic>
        <p:nvPicPr>
          <p:cNvPr id="6" name="Picture 5"/>
          <p:cNvPicPr>
            <a:picLocks noChangeAspect="1"/>
          </p:cNvPicPr>
          <p:nvPr/>
        </p:nvPicPr>
        <p:blipFill>
          <a:blip r:embed="rId3">
            <a:grayscl/>
          </a:blip>
          <a:srcRect r="81861"/>
          <a:stretch>
            <a:fillRect/>
          </a:stretch>
        </p:blipFill>
        <p:spPr>
          <a:xfrm>
            <a:off x="7912174" y="-8467"/>
            <a:ext cx="1245481" cy="6874933"/>
          </a:xfrm>
          <a:prstGeom prst="rect">
            <a:avLst/>
          </a:prstGeom>
        </p:spPr>
      </p:pic>
      <p:sp>
        <p:nvSpPr>
          <p:cNvPr id="2" name="Title 1"/>
          <p:cNvSpPr>
            <a:spLocks noGrp="1"/>
          </p:cNvSpPr>
          <p:nvPr>
            <p:ph type="title"/>
          </p:nvPr>
        </p:nvSpPr>
        <p:spPr>
          <a:xfrm>
            <a:off x="0" y="3233718"/>
            <a:ext cx="9144000" cy="1432058"/>
          </a:xfrm>
        </p:spPr>
        <p:txBody>
          <a:bodyPr/>
          <a:lstStyle/>
          <a:p>
            <a:r>
              <a:rPr lang="en-US" dirty="0" smtClean="0"/>
              <a:t>5. </a:t>
            </a:r>
            <a:r>
              <a:rPr lang="en-US" dirty="0" smtClean="0"/>
              <a:t>New Product Ideas</a:t>
            </a:r>
            <a:endParaRPr lang="en-US" dirty="0"/>
          </a:p>
        </p:txBody>
      </p:sp>
      <p:sp>
        <p:nvSpPr>
          <p:cNvPr id="3" name="Content Placeholder 2"/>
          <p:cNvSpPr>
            <a:spLocks noGrp="1"/>
          </p:cNvSpPr>
          <p:nvPr>
            <p:ph idx="1"/>
          </p:nvPr>
        </p:nvSpPr>
        <p:spPr>
          <a:xfrm>
            <a:off x="1148638" y="4665776"/>
            <a:ext cx="6852356" cy="1938224"/>
          </a:xfrm>
        </p:spPr>
        <p:txBody>
          <a:bodyPr>
            <a:normAutofit/>
          </a:bodyPr>
          <a:lstStyle/>
          <a:p>
            <a:r>
              <a:rPr lang="en-US" dirty="0" smtClean="0"/>
              <a:t>Listen for complaints.  Tune into “wishes”.  Watch for hacks.</a:t>
            </a:r>
          </a:p>
          <a:p>
            <a:r>
              <a:rPr lang="en-US" dirty="0" smtClean="0"/>
              <a:t>(or just ask)</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grayscl/>
            <a:lum bright="-14000"/>
          </a:blip>
          <a:srcRect l="4913"/>
          <a:stretch>
            <a:fillRect/>
          </a:stretch>
        </p:blipFill>
        <p:spPr>
          <a:xfrm>
            <a:off x="921940" y="6841"/>
            <a:ext cx="7298612" cy="5117131"/>
          </a:xfrm>
          <a:prstGeom prst="rect">
            <a:avLst/>
          </a:prstGeom>
        </p:spPr>
      </p:pic>
      <p:sp>
        <p:nvSpPr>
          <p:cNvPr id="2" name="Title 1"/>
          <p:cNvSpPr>
            <a:spLocks noGrp="1"/>
          </p:cNvSpPr>
          <p:nvPr>
            <p:ph type="title"/>
          </p:nvPr>
        </p:nvSpPr>
        <p:spPr>
          <a:xfrm>
            <a:off x="0" y="4189125"/>
            <a:ext cx="9144000" cy="1432058"/>
          </a:xfrm>
        </p:spPr>
        <p:txBody>
          <a:bodyPr/>
          <a:lstStyle/>
          <a:p>
            <a:r>
              <a:rPr lang="en-US" dirty="0" smtClean="0"/>
              <a:t>6. Marketing &amp; Campaign Effectiveness</a:t>
            </a:r>
            <a:endParaRPr lang="en-US" dirty="0"/>
          </a:p>
        </p:txBody>
      </p:sp>
      <p:sp>
        <p:nvSpPr>
          <p:cNvPr id="6" name="Content Placeholder 2"/>
          <p:cNvSpPr txBox="1">
            <a:spLocks/>
          </p:cNvSpPr>
          <p:nvPr/>
        </p:nvSpPr>
        <p:spPr>
          <a:xfrm>
            <a:off x="0" y="5584687"/>
            <a:ext cx="9144000" cy="1359665"/>
          </a:xfrm>
          <a:prstGeom prst="rect">
            <a:avLst/>
          </a:prstGeom>
          <a:noFill/>
        </p:spPr>
        <p:txBody>
          <a:bodyPr vert="horz" lIns="91440" tIns="45720" rIns="91440" bIns="45720" rtlCol="0">
            <a:noAutofit/>
          </a:bodyPr>
          <a:lstStyle/>
          <a:p>
            <a:pPr algn="ctr"/>
            <a:r>
              <a:rPr lang="en-US" sz="3200" dirty="0" smtClean="0">
                <a:solidFill>
                  <a:schemeClr val="tx1">
                    <a:lumMod val="65000"/>
                    <a:lumOff val="35000"/>
                  </a:schemeClr>
                </a:solidFill>
                <a:latin typeface="Arial Narrow"/>
                <a:cs typeface="Arial Narrow"/>
              </a:rPr>
              <a:t>Know </a:t>
            </a:r>
            <a:r>
              <a:rPr lang="en-US" sz="3200" dirty="0" smtClean="0">
                <a:solidFill>
                  <a:schemeClr val="tx1">
                    <a:lumMod val="65000"/>
                    <a:lumOff val="35000"/>
                  </a:schemeClr>
                </a:solidFill>
                <a:latin typeface="Arial Narrow"/>
                <a:cs typeface="Arial Narrow"/>
              </a:rPr>
              <a:t>where you are BEFORE you hit “go” </a:t>
            </a:r>
          </a:p>
          <a:p>
            <a:pPr algn="ctr"/>
            <a:r>
              <a:rPr lang="en-US" sz="3200" dirty="0" smtClean="0">
                <a:solidFill>
                  <a:schemeClr val="tx1">
                    <a:lumMod val="65000"/>
                    <a:lumOff val="35000"/>
                  </a:schemeClr>
                </a:solidFill>
                <a:latin typeface="Arial Narrow"/>
                <a:cs typeface="Arial Narrow"/>
              </a:rPr>
              <a:t>and track your impact out in the </a:t>
            </a:r>
            <a:r>
              <a:rPr lang="en-US" sz="3200" dirty="0" smtClean="0">
                <a:solidFill>
                  <a:schemeClr val="tx1">
                    <a:lumMod val="65000"/>
                    <a:lumOff val="35000"/>
                  </a:schemeClr>
                </a:solidFill>
                <a:latin typeface="Arial Narrow"/>
                <a:cs typeface="Arial Narrow"/>
              </a:rPr>
              <a:t>world</a:t>
            </a:r>
            <a:endParaRPr kumimoji="0" lang="en-US" sz="3200" b="0" i="0" u="none" strike="noStrike" kern="1200" cap="none" spc="0" normalizeH="0" baseline="0" noProof="0" dirty="0">
              <a:ln>
                <a:noFill/>
              </a:ln>
              <a:solidFill>
                <a:srgbClr val="FFFFFF"/>
              </a:solidFill>
              <a:effectLst/>
              <a:uLnTx/>
              <a:uFillTx/>
              <a:latin typeface="Arial Narrow"/>
              <a:ea typeface="+mn-ea"/>
              <a:cs typeface="Arial Narrow"/>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048871" y="0"/>
            <a:ext cx="7047049" cy="6906108"/>
          </a:xfrm>
          <a:prstGeom prst="rect">
            <a:avLst/>
          </a:prstGeom>
        </p:spPr>
      </p:pic>
      <p:sp>
        <p:nvSpPr>
          <p:cNvPr id="2" name="Title 1"/>
          <p:cNvSpPr>
            <a:spLocks noGrp="1"/>
          </p:cNvSpPr>
          <p:nvPr>
            <p:ph type="title"/>
          </p:nvPr>
        </p:nvSpPr>
        <p:spPr>
          <a:xfrm>
            <a:off x="0" y="4099944"/>
            <a:ext cx="9144000" cy="1432058"/>
          </a:xfrm>
        </p:spPr>
        <p:txBody>
          <a:bodyPr/>
          <a:lstStyle/>
          <a:p>
            <a:r>
              <a:rPr lang="en-US" dirty="0" smtClean="0"/>
              <a:t>7.  </a:t>
            </a:r>
            <a:r>
              <a:rPr lang="en-US" dirty="0" smtClean="0"/>
              <a:t>Competitive Intelligence</a:t>
            </a:r>
            <a:endParaRPr lang="en-US" dirty="0"/>
          </a:p>
        </p:txBody>
      </p:sp>
      <p:sp>
        <p:nvSpPr>
          <p:cNvPr id="3" name="Content Placeholder 2"/>
          <p:cNvSpPr>
            <a:spLocks noGrp="1"/>
          </p:cNvSpPr>
          <p:nvPr>
            <p:ph idx="1"/>
          </p:nvPr>
        </p:nvSpPr>
        <p:spPr>
          <a:xfrm>
            <a:off x="1048871" y="5572967"/>
            <a:ext cx="7062444" cy="1291390"/>
          </a:xfrm>
        </p:spPr>
        <p:txBody>
          <a:bodyPr>
            <a:normAutofit fontScale="85000" lnSpcReduction="10000"/>
          </a:bodyPr>
          <a:lstStyle/>
          <a:p>
            <a:r>
              <a:rPr lang="en-US" dirty="0" smtClean="0">
                <a:solidFill>
                  <a:schemeClr val="bg1"/>
                </a:solidFill>
              </a:rPr>
              <a:t>Listen to what your competitors are saying,</a:t>
            </a:r>
            <a:r>
              <a:rPr lang="en-US" dirty="0" smtClean="0">
                <a:solidFill>
                  <a:schemeClr val="bg1"/>
                </a:solidFill>
              </a:rPr>
              <a:t> and what </a:t>
            </a:r>
            <a:r>
              <a:rPr lang="en-US" dirty="0" smtClean="0">
                <a:solidFill>
                  <a:schemeClr val="bg1"/>
                </a:solidFill>
              </a:rPr>
              <a:t>customers are saying about</a:t>
            </a:r>
            <a:r>
              <a:rPr lang="en-US" dirty="0" smtClean="0">
                <a:solidFill>
                  <a:schemeClr val="bg1"/>
                </a:solidFill>
              </a:rPr>
              <a:t> them</a:t>
            </a:r>
            <a:endParaRPr lang="en-US" dirty="0">
              <a:solidFill>
                <a:schemeClr val="bg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grayscl/>
          </a:blip>
          <a:srcRect l="4413" r="7324"/>
          <a:stretch>
            <a:fillRect/>
          </a:stretch>
        </p:blipFill>
        <p:spPr>
          <a:xfrm>
            <a:off x="0" y="-28222"/>
            <a:ext cx="9144000" cy="6886222"/>
          </a:xfrm>
          <a:prstGeom prst="rect">
            <a:avLst/>
          </a:prstGeom>
        </p:spPr>
      </p:pic>
      <p:sp>
        <p:nvSpPr>
          <p:cNvPr id="2" name="Title 1"/>
          <p:cNvSpPr>
            <a:spLocks noGrp="1"/>
          </p:cNvSpPr>
          <p:nvPr>
            <p:ph type="title"/>
          </p:nvPr>
        </p:nvSpPr>
        <p:spPr>
          <a:xfrm>
            <a:off x="0" y="3782318"/>
            <a:ext cx="9144000" cy="1432058"/>
          </a:xfrm>
        </p:spPr>
        <p:txBody>
          <a:bodyPr/>
          <a:lstStyle/>
          <a:p>
            <a:r>
              <a:rPr lang="en-US" dirty="0" smtClean="0"/>
              <a:t>8. Strategic Business Intelligence</a:t>
            </a:r>
            <a:endParaRPr lang="en-US" dirty="0"/>
          </a:p>
        </p:txBody>
      </p:sp>
      <p:sp>
        <p:nvSpPr>
          <p:cNvPr id="3" name="Content Placeholder 2"/>
          <p:cNvSpPr>
            <a:spLocks noGrp="1"/>
          </p:cNvSpPr>
          <p:nvPr>
            <p:ph idx="1"/>
          </p:nvPr>
        </p:nvSpPr>
        <p:spPr>
          <a:xfrm>
            <a:off x="457200" y="5393549"/>
            <a:ext cx="8229600" cy="1278814"/>
          </a:xfrm>
        </p:spPr>
        <p:txBody>
          <a:bodyPr>
            <a:normAutofit lnSpcReduction="10000"/>
          </a:bodyPr>
          <a:lstStyle/>
          <a:p>
            <a:r>
              <a:rPr lang="en-US" dirty="0" smtClean="0"/>
              <a:t>Social Media is the Mind of the Market.  </a:t>
            </a:r>
          </a:p>
          <a:p>
            <a:r>
              <a:rPr lang="en-US" dirty="0" smtClean="0"/>
              <a:t>What else would you like to know?</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lum contrast="17000"/>
          </a:blip>
          <a:srcRect b="13338"/>
          <a:stretch>
            <a:fillRect/>
          </a:stretch>
        </p:blipFill>
        <p:spPr>
          <a:xfrm>
            <a:off x="1501420" y="0"/>
            <a:ext cx="5935133" cy="6858000"/>
          </a:xfrm>
          <a:prstGeom prst="rect">
            <a:avLst/>
          </a:prstGeom>
        </p:spPr>
      </p:pic>
      <p:sp>
        <p:nvSpPr>
          <p:cNvPr id="2" name="Title 1"/>
          <p:cNvSpPr>
            <a:spLocks noGrp="1"/>
          </p:cNvSpPr>
          <p:nvPr>
            <p:ph type="title"/>
          </p:nvPr>
        </p:nvSpPr>
        <p:spPr>
          <a:xfrm>
            <a:off x="0" y="2827372"/>
            <a:ext cx="9144000" cy="1432058"/>
          </a:xfrm>
        </p:spPr>
        <p:txBody>
          <a:bodyPr/>
          <a:lstStyle/>
          <a:p>
            <a:r>
              <a:rPr lang="en-US" dirty="0" smtClean="0"/>
              <a:t>9. </a:t>
            </a:r>
            <a:r>
              <a:rPr lang="en-US" dirty="0" smtClean="0"/>
              <a:t>Be a Thought-Leader</a:t>
            </a:r>
            <a:endParaRPr lang="en-US" dirty="0"/>
          </a:p>
        </p:txBody>
      </p:sp>
      <p:sp>
        <p:nvSpPr>
          <p:cNvPr id="3" name="Content Placeholder 2"/>
          <p:cNvSpPr>
            <a:spLocks noGrp="1"/>
          </p:cNvSpPr>
          <p:nvPr>
            <p:ph idx="1"/>
          </p:nvPr>
        </p:nvSpPr>
        <p:spPr>
          <a:xfrm>
            <a:off x="0" y="4367510"/>
            <a:ext cx="9144000" cy="1305160"/>
          </a:xfrm>
          <a:solidFill>
            <a:schemeClr val="bg1">
              <a:alpha val="22000"/>
            </a:schemeClr>
          </a:solidFill>
        </p:spPr>
        <p:txBody>
          <a:bodyPr>
            <a:normAutofit/>
          </a:bodyPr>
          <a:lstStyle/>
          <a:p>
            <a:r>
              <a:rPr lang="en-US" dirty="0" smtClean="0">
                <a:solidFill>
                  <a:schemeClr val="tx1"/>
                </a:solidFill>
              </a:rPr>
              <a:t>What is </a:t>
            </a:r>
            <a:r>
              <a:rPr lang="en-US" dirty="0" smtClean="0">
                <a:solidFill>
                  <a:schemeClr val="tx1"/>
                </a:solidFill>
              </a:rPr>
              <a:t>capturing your attention right </a:t>
            </a:r>
            <a:r>
              <a:rPr lang="en-US" dirty="0" smtClean="0">
                <a:solidFill>
                  <a:schemeClr val="tx1"/>
                </a:solidFill>
              </a:rPr>
              <a:t>now? </a:t>
            </a:r>
            <a:endParaRPr lang="en-US" dirty="0">
              <a:solidFill>
                <a:schemeClr val="tx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Rectangle 5"/>
          <p:cNvSpPr/>
          <p:nvPr/>
        </p:nvSpPr>
        <p:spPr>
          <a:xfrm>
            <a:off x="0" y="0"/>
            <a:ext cx="9144000" cy="6858000"/>
          </a:xfrm>
          <a:prstGeom prst="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5" name="Picture 4"/>
          <p:cNvPicPr>
            <a:picLocks noChangeAspect="1"/>
          </p:cNvPicPr>
          <p:nvPr/>
        </p:nvPicPr>
        <p:blipFill>
          <a:blip r:embed="rId3"/>
          <a:srcRect b="10826"/>
          <a:stretch>
            <a:fillRect/>
          </a:stretch>
        </p:blipFill>
        <p:spPr>
          <a:xfrm>
            <a:off x="1763889" y="0"/>
            <a:ext cx="5812441" cy="6858000"/>
          </a:xfrm>
          <a:prstGeom prst="rect">
            <a:avLst/>
          </a:prstGeom>
        </p:spPr>
      </p:pic>
      <p:sp>
        <p:nvSpPr>
          <p:cNvPr id="2" name="Title 1"/>
          <p:cNvSpPr>
            <a:spLocks noGrp="1"/>
          </p:cNvSpPr>
          <p:nvPr>
            <p:ph type="title"/>
          </p:nvPr>
        </p:nvSpPr>
        <p:spPr>
          <a:xfrm>
            <a:off x="0" y="4189162"/>
            <a:ext cx="9144000" cy="1432058"/>
          </a:xfrm>
        </p:spPr>
        <p:txBody>
          <a:bodyPr/>
          <a:lstStyle/>
          <a:p>
            <a:r>
              <a:rPr lang="en-US" dirty="0" smtClean="0"/>
              <a:t>10.  </a:t>
            </a:r>
            <a:r>
              <a:rPr lang="en-US" dirty="0" smtClean="0"/>
              <a:t>Humanize your Company</a:t>
            </a:r>
            <a:endParaRPr lang="en-US" dirty="0"/>
          </a:p>
        </p:txBody>
      </p:sp>
      <p:sp>
        <p:nvSpPr>
          <p:cNvPr id="3" name="Content Placeholder 2"/>
          <p:cNvSpPr>
            <a:spLocks noGrp="1"/>
          </p:cNvSpPr>
          <p:nvPr>
            <p:ph idx="1"/>
          </p:nvPr>
        </p:nvSpPr>
        <p:spPr>
          <a:xfrm>
            <a:off x="1763889" y="5630328"/>
            <a:ext cx="5812442" cy="1693340"/>
          </a:xfrm>
        </p:spPr>
        <p:txBody>
          <a:bodyPr>
            <a:normAutofit/>
          </a:bodyPr>
          <a:lstStyle/>
          <a:p>
            <a:r>
              <a:rPr lang="en-US" dirty="0" smtClean="0"/>
              <a:t>Companies are made of people.  Prove it.</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500358"/>
            <a:ext cx="9144000" cy="1432058"/>
          </a:xfrm>
        </p:spPr>
        <p:txBody>
          <a:bodyPr/>
          <a:lstStyle/>
          <a:p>
            <a:r>
              <a:rPr lang="en-US" dirty="0" smtClean="0"/>
              <a:t>Uses for </a:t>
            </a:r>
            <a:r>
              <a:rPr lang="en-US" dirty="0" smtClean="0"/>
              <a:t>Social Media</a:t>
            </a:r>
            <a:endParaRPr lang="en-US" dirty="0"/>
          </a:p>
        </p:txBody>
      </p:sp>
      <p:sp>
        <p:nvSpPr>
          <p:cNvPr id="3" name="Content Placeholder 2"/>
          <p:cNvSpPr>
            <a:spLocks noGrp="1"/>
          </p:cNvSpPr>
          <p:nvPr>
            <p:ph idx="1"/>
          </p:nvPr>
        </p:nvSpPr>
        <p:spPr>
          <a:xfrm>
            <a:off x="1399941" y="2317952"/>
            <a:ext cx="7137925" cy="4080937"/>
          </a:xfrm>
          <a:noFill/>
        </p:spPr>
        <p:txBody>
          <a:bodyPr>
            <a:noAutofit/>
          </a:bodyPr>
          <a:lstStyle/>
          <a:p>
            <a:pPr marL="742950" indent="-742950" algn="l">
              <a:spcBef>
                <a:spcPts val="200"/>
              </a:spcBef>
              <a:buFont typeface="Arial"/>
              <a:buAutoNum type="arabicPeriod"/>
            </a:pPr>
            <a:r>
              <a:rPr lang="en-US" sz="2400" dirty="0" smtClean="0">
                <a:solidFill>
                  <a:schemeClr val="tx1"/>
                </a:solidFill>
              </a:rPr>
              <a:t>Spread the Good Word</a:t>
            </a:r>
          </a:p>
          <a:p>
            <a:pPr marL="742950" indent="-742950" algn="l">
              <a:spcBef>
                <a:spcPts val="200"/>
              </a:spcBef>
              <a:buAutoNum type="arabicPeriod"/>
            </a:pPr>
            <a:r>
              <a:rPr lang="en-US" sz="2400" dirty="0" smtClean="0">
                <a:solidFill>
                  <a:schemeClr val="tx1"/>
                </a:solidFill>
              </a:rPr>
              <a:t>Customer </a:t>
            </a:r>
            <a:r>
              <a:rPr lang="en-US" sz="2400" dirty="0" smtClean="0">
                <a:solidFill>
                  <a:schemeClr val="tx1"/>
                </a:solidFill>
              </a:rPr>
              <a:t>Support (or CYA)</a:t>
            </a:r>
            <a:endParaRPr lang="en-US" sz="2400" b="1" dirty="0" smtClean="0">
              <a:solidFill>
                <a:schemeClr val="tx1"/>
              </a:solidFill>
            </a:endParaRPr>
          </a:p>
          <a:p>
            <a:pPr marL="742950" indent="-742950" algn="l">
              <a:spcBef>
                <a:spcPts val="200"/>
              </a:spcBef>
              <a:buAutoNum type="arabicPeriod"/>
            </a:pPr>
            <a:r>
              <a:rPr lang="en-US" sz="2400" dirty="0" smtClean="0">
                <a:solidFill>
                  <a:schemeClr val="tx1"/>
                </a:solidFill>
              </a:rPr>
              <a:t>Customer Acquisition.  Customer Retention</a:t>
            </a:r>
          </a:p>
          <a:p>
            <a:pPr marL="742950" indent="-742950" algn="l">
              <a:spcBef>
                <a:spcPts val="200"/>
              </a:spcBef>
              <a:buAutoNum type="arabicPeriod"/>
            </a:pPr>
            <a:r>
              <a:rPr lang="en-US" sz="2400" dirty="0" smtClean="0">
                <a:solidFill>
                  <a:schemeClr val="tx1"/>
                </a:solidFill>
              </a:rPr>
              <a:t>Community Management</a:t>
            </a:r>
            <a:endParaRPr lang="en-US" sz="2400" dirty="0" smtClean="0">
              <a:solidFill>
                <a:schemeClr val="tx1"/>
              </a:solidFill>
            </a:endParaRPr>
          </a:p>
          <a:p>
            <a:pPr marL="742950" indent="-742950" algn="l">
              <a:spcBef>
                <a:spcPts val="200"/>
              </a:spcBef>
              <a:buAutoNum type="arabicPeriod"/>
            </a:pPr>
            <a:r>
              <a:rPr lang="en-US" sz="2400" dirty="0" smtClean="0">
                <a:solidFill>
                  <a:schemeClr val="tx1"/>
                </a:solidFill>
              </a:rPr>
              <a:t>Find new product </a:t>
            </a:r>
            <a:r>
              <a:rPr lang="en-US" sz="2400" dirty="0" smtClean="0">
                <a:solidFill>
                  <a:schemeClr val="tx1"/>
                </a:solidFill>
              </a:rPr>
              <a:t>ideas</a:t>
            </a:r>
            <a:endParaRPr lang="en-US" sz="2400" dirty="0" smtClean="0">
              <a:solidFill>
                <a:schemeClr val="tx1"/>
              </a:solidFill>
            </a:endParaRPr>
          </a:p>
          <a:p>
            <a:pPr marL="742950" indent="-742950" algn="l">
              <a:spcBef>
                <a:spcPts val="200"/>
              </a:spcBef>
              <a:buAutoNum type="arabicPeriod"/>
            </a:pPr>
            <a:r>
              <a:rPr lang="en-US" sz="2400" dirty="0" smtClean="0">
                <a:solidFill>
                  <a:schemeClr val="tx1"/>
                </a:solidFill>
              </a:rPr>
              <a:t>Marketing / Campaign Effectiveness</a:t>
            </a:r>
          </a:p>
          <a:p>
            <a:pPr marL="742950" indent="-742950" algn="l">
              <a:spcBef>
                <a:spcPts val="200"/>
              </a:spcBef>
              <a:buFont typeface="Arial"/>
              <a:buAutoNum type="arabicPeriod"/>
            </a:pPr>
            <a:r>
              <a:rPr lang="en-US" sz="2400" dirty="0" smtClean="0">
                <a:solidFill>
                  <a:schemeClr val="tx1"/>
                </a:solidFill>
              </a:rPr>
              <a:t>Competitive intelligence</a:t>
            </a:r>
          </a:p>
          <a:p>
            <a:pPr marL="742950" indent="-742950" algn="l">
              <a:spcBef>
                <a:spcPts val="200"/>
              </a:spcBef>
              <a:buAutoNum type="arabicPeriod"/>
            </a:pPr>
            <a:r>
              <a:rPr lang="en-US" sz="2400" dirty="0" smtClean="0">
                <a:solidFill>
                  <a:schemeClr val="tx1"/>
                </a:solidFill>
              </a:rPr>
              <a:t>Strategic Business Intelligence</a:t>
            </a:r>
          </a:p>
          <a:p>
            <a:pPr marL="742950" indent="-742950" algn="l">
              <a:spcBef>
                <a:spcPts val="200"/>
              </a:spcBef>
              <a:buAutoNum type="arabicPeriod"/>
            </a:pPr>
            <a:r>
              <a:rPr lang="en-US" sz="2400" dirty="0" smtClean="0">
                <a:solidFill>
                  <a:schemeClr val="tx1"/>
                </a:solidFill>
              </a:rPr>
              <a:t>Establish Yourself </a:t>
            </a:r>
            <a:r>
              <a:rPr lang="en-US" sz="2400" dirty="0" smtClean="0">
                <a:solidFill>
                  <a:schemeClr val="tx1"/>
                </a:solidFill>
              </a:rPr>
              <a:t>as a</a:t>
            </a:r>
            <a:r>
              <a:rPr lang="en-US" sz="2400" dirty="0" smtClean="0">
                <a:solidFill>
                  <a:schemeClr val="tx1"/>
                </a:solidFill>
              </a:rPr>
              <a:t> Thought-Leader</a:t>
            </a:r>
            <a:endParaRPr lang="en-US" sz="2400" dirty="0" smtClean="0">
              <a:solidFill>
                <a:schemeClr val="tx1"/>
              </a:solidFill>
            </a:endParaRPr>
          </a:p>
          <a:p>
            <a:pPr marL="742950" indent="-742950" algn="l">
              <a:spcBef>
                <a:spcPts val="200"/>
              </a:spcBef>
              <a:buAutoNum type="arabicPeriod"/>
            </a:pPr>
            <a:r>
              <a:rPr lang="en-US" sz="2400" dirty="0" smtClean="0">
                <a:solidFill>
                  <a:schemeClr val="tx1"/>
                </a:solidFill>
              </a:rPr>
              <a:t>Humanize your company</a:t>
            </a:r>
            <a:br>
              <a:rPr lang="en-US" sz="2400" dirty="0" smtClean="0">
                <a:solidFill>
                  <a:schemeClr val="tx1"/>
                </a:solidFill>
              </a:rPr>
            </a:br>
            <a:endParaRPr lang="en-US" sz="2400" dirty="0">
              <a:solidFill>
                <a:schemeClr val="tx1"/>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Master #2">
  <a:themeElements>
    <a:clrScheme name="Master #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aster #2">
      <a:majorFont>
        <a:latin typeface="Arial"/>
        <a:ea typeface="ヒラギノ角ゴ ProN W6"/>
        <a:cs typeface="ヒラギノ角ゴ ProN W6"/>
      </a:majorFont>
      <a:minorFont>
        <a:latin typeface="Arial"/>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a:ln>
              <a:noFill/>
            </a:ln>
            <a:solidFill>
              <a:srgbClr val="000000"/>
            </a:solidFill>
            <a:effectLst/>
            <a:latin typeface="GillSans" pitchFamily="1" charset="0"/>
            <a:ea typeface="ヒラギノ角ゴ ProN W3" charset="-128"/>
            <a:cs typeface="ヒラギノ角ゴ ProN W3" charset="-128"/>
            <a:sym typeface="GillSans" pitchFamily="1"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a:ln>
              <a:noFill/>
            </a:ln>
            <a:solidFill>
              <a:srgbClr val="000000"/>
            </a:solidFill>
            <a:effectLst/>
            <a:latin typeface="GillSans" pitchFamily="1" charset="0"/>
            <a:ea typeface="ヒラギノ角ゴ ProN W3" charset="-128"/>
            <a:cs typeface="ヒラギノ角ゴ ProN W3" charset="-128"/>
            <a:sym typeface="GillSans" pitchFamily="1" charset="0"/>
          </a:defRPr>
        </a:defPPr>
      </a:lstStyle>
    </a:lnDef>
  </a:objectDefaults>
  <a:extraClrSchemeLst>
    <a:extraClrScheme>
      <a:clrScheme name="Master #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10172</TotalTime>
  <Words>1727</Words>
  <Application>Microsoft Macintosh PowerPoint</Application>
  <PresentationFormat>On-screen Show (4:3)</PresentationFormat>
  <Paragraphs>110</Paragraphs>
  <Slides>14</Slides>
  <Notes>11</Notes>
  <HiddenSlides>0</HiddenSlides>
  <MMClips>0</MMClips>
  <ScaleCrop>false</ScaleCrop>
  <HeadingPairs>
    <vt:vector size="4" baseType="variant">
      <vt:variant>
        <vt:lpstr>Design Template</vt:lpstr>
      </vt:variant>
      <vt:variant>
        <vt:i4>2</vt:i4>
      </vt:variant>
      <vt:variant>
        <vt:lpstr>Slide Titles</vt:lpstr>
      </vt:variant>
      <vt:variant>
        <vt:i4>14</vt:i4>
      </vt:variant>
    </vt:vector>
  </HeadingPairs>
  <TitlesOfParts>
    <vt:vector size="16" baseType="lpstr">
      <vt:lpstr>Master #2</vt:lpstr>
      <vt:lpstr>Office Theme</vt:lpstr>
      <vt:lpstr>Real-Time Marketing:  Operationalizing The Use of Social Media    #opsocial</vt:lpstr>
      <vt:lpstr>Slide 2</vt:lpstr>
      <vt:lpstr>Operationalizing  the Use of Social Media</vt:lpstr>
      <vt:lpstr>1.  Spread the Good Word</vt:lpstr>
      <vt:lpstr>2.  Customer Support (or CYA)</vt:lpstr>
      <vt:lpstr>3.  Look for Customers. Retain Customers.</vt:lpstr>
      <vt:lpstr>4.  Community Engagement</vt:lpstr>
      <vt:lpstr>5. New Product Ideas</vt:lpstr>
      <vt:lpstr>6. Marketing &amp; Campaign Effectiveness</vt:lpstr>
      <vt:lpstr>7.  Competitive Intelligence</vt:lpstr>
      <vt:lpstr>8. Strategic Business Intelligence</vt:lpstr>
      <vt:lpstr>9. Be a Thought-Leader</vt:lpstr>
      <vt:lpstr>10.  Humanize your Company</vt:lpstr>
      <vt:lpstr>Uses for Social Media</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JENNY</dc:creator>
  <cp:lastModifiedBy>JENNY</cp:lastModifiedBy>
  <cp:revision>82</cp:revision>
  <cp:lastPrinted>2009-09-03T16:55:44Z</cp:lastPrinted>
  <dcterms:created xsi:type="dcterms:W3CDTF">2009-11-15T18:13:34Z</dcterms:created>
  <dcterms:modified xsi:type="dcterms:W3CDTF">2009-11-16T02:41:48Z</dcterms:modified>
</cp:coreProperties>
</file>